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67CC-F563-4CC8-AF04-56D9905FF52F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0451-B958-49ED-9D36-29F18191A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irkutsk-moyostrog/%D0%B3%D0%BB%D0%B0%D0%B2%D0%BD%D0%B0%D1%8F-%D1%81%D1%82%D1%80%D0%B0%D0%BD%D0%B8%D1%86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Археология в Иркутске и Иркутской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Факультативное занятие в 5 классе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Вещественные </a:t>
            </a:r>
            <a:r>
              <a:rPr lang="ru-RU" u="sng" dirty="0" smtClean="0"/>
              <a:t>артефакты</a:t>
            </a:r>
            <a:endParaRPr lang="ru-RU" u="sng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8919" t="2045" b="7106"/>
          <a:stretch>
            <a:fillRect/>
          </a:stretch>
        </p:blipFill>
        <p:spPr bwMode="auto">
          <a:xfrm>
            <a:off x="0" y="1428736"/>
            <a:ext cx="4214842" cy="317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929065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214422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АРТЕФАКТ - п</a:t>
            </a:r>
            <a:r>
              <a:rPr lang="ru-RU" dirty="0" smtClean="0"/>
              <a:t>редмет, сделанный или обработанный человеком..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86322"/>
            <a:ext cx="289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нуклеус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2000240"/>
            <a:ext cx="225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бифас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Лика\остальное\2013\ИСТ.ЗЕМЛИ ИРК\Атлас Иркутской области\стр8.jpg"/>
          <p:cNvPicPr>
            <a:picLocks noChangeAspect="1" noChangeArrowheads="1"/>
          </p:cNvPicPr>
          <p:nvPr/>
        </p:nvPicPr>
        <p:blipFill>
          <a:blip r:embed="rId2"/>
          <a:srcRect l="994" t="18440" r="1562" b="21276"/>
          <a:stretch>
            <a:fillRect/>
          </a:stretch>
        </p:blipFill>
        <p:spPr bwMode="auto">
          <a:xfrm>
            <a:off x="0" y="0"/>
            <a:ext cx="9144000" cy="6877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to-irkutsk.ru/wp-content/uploads/2019/11/unnamed.jpg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0034" y="357166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500694" y="5072074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58016" y="5143512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 Байкал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00430" y="5572140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71868" y="5715016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14942" y="5857892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Иркутск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857620" cy="30003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Указать на карте</a:t>
            </a:r>
          </a:p>
          <a:p>
            <a:r>
              <a:rPr lang="ru-RU" dirty="0" smtClean="0"/>
              <a:t>г. Иркутск, г. Братск, г. Усть-Илимск,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Ангарск</a:t>
            </a:r>
            <a:r>
              <a:rPr lang="ru-RU" dirty="0" smtClean="0"/>
              <a:t>, г. Киренск, г. Иркутск, г. Железногорск-Илимский</a:t>
            </a:r>
          </a:p>
          <a:p>
            <a:endParaRPr lang="ru-RU" dirty="0" smtClean="0"/>
          </a:p>
          <a:p>
            <a:r>
              <a:rPr lang="ru-RU" dirty="0" smtClean="0"/>
              <a:t>Реку: </a:t>
            </a:r>
            <a:r>
              <a:rPr lang="ru-RU" dirty="0" smtClean="0"/>
              <a:t>Ангару</a:t>
            </a:r>
          </a:p>
          <a:p>
            <a:endParaRPr lang="ru-RU" dirty="0" smtClean="0"/>
          </a:p>
          <a:p>
            <a:r>
              <a:rPr lang="ru-RU" dirty="0" smtClean="0"/>
              <a:t>3 любых могильника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Сторожевые казачьи башни</a:t>
            </a: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071802" y="250030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071802" y="2428868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71802" y="2357430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2071678"/>
            <a:ext cx="428628" cy="21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to-irkutsk.ru/wp-content/uploads/2019/11/unnamed.jpg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0034" y="357166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500694" y="5072074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58016" y="5286388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 Байкал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500430" y="5572140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71868" y="5715016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14942" y="5857892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Иркутск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786050" y="3929066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116" y="5429264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57752" y="3143248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3786190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86116" y="3214686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02" y="5286388"/>
            <a:ext cx="200020" cy="2000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18" idx="3"/>
          </p:cNvCxnSpPr>
          <p:nvPr/>
        </p:nvCxnSpPr>
        <p:spPr>
          <a:xfrm rot="5400000">
            <a:off x="2707465" y="5607139"/>
            <a:ext cx="615090" cy="600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1500166" y="5429264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0628" y="3286124"/>
            <a:ext cx="257176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357554" y="2071678"/>
            <a:ext cx="300039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1142976" y="3643314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71868" y="4000504"/>
            <a:ext cx="278608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0" y="3214686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Братск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572140"/>
            <a:ext cx="157160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Черемхово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429388" y="1571612"/>
            <a:ext cx="2428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Усть-Илимск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928794" y="6143620"/>
            <a:ext cx="1357322" cy="50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</a:t>
            </a:r>
            <a:r>
              <a:rPr lang="ru-RU" dirty="0" err="1" smtClean="0"/>
              <a:t>Ангарск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357694"/>
            <a:ext cx="228601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Железногорск-Илимский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500958" y="3714752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Г. Киренск</a:t>
            </a:r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143240" y="5143512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3143240" y="5072074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3143240" y="500063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2928926" y="4071942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2928926" y="4000504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2928926" y="392906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3714744" y="3786190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3714744" y="3714752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3714744" y="3643314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2986088" y="3476625"/>
            <a:ext cx="504824" cy="1990725"/>
          </a:xfrm>
          <a:custGeom>
            <a:avLst/>
            <a:gdLst>
              <a:gd name="connsiteX0" fmla="*/ 500062 w 504824"/>
              <a:gd name="connsiteY0" fmla="*/ 1990725 h 1990725"/>
              <a:gd name="connsiteX1" fmla="*/ 471487 w 504824"/>
              <a:gd name="connsiteY1" fmla="*/ 1695450 h 1990725"/>
              <a:gd name="connsiteX2" fmla="*/ 357187 w 504824"/>
              <a:gd name="connsiteY2" fmla="*/ 1552575 h 1990725"/>
              <a:gd name="connsiteX3" fmla="*/ 452437 w 504824"/>
              <a:gd name="connsiteY3" fmla="*/ 1371600 h 1990725"/>
              <a:gd name="connsiteX4" fmla="*/ 423862 w 504824"/>
              <a:gd name="connsiteY4" fmla="*/ 1238250 h 1990725"/>
              <a:gd name="connsiteX5" fmla="*/ 500062 w 504824"/>
              <a:gd name="connsiteY5" fmla="*/ 1085850 h 1990725"/>
              <a:gd name="connsiteX6" fmla="*/ 452437 w 504824"/>
              <a:gd name="connsiteY6" fmla="*/ 828675 h 1990725"/>
              <a:gd name="connsiteX7" fmla="*/ 395287 w 504824"/>
              <a:gd name="connsiteY7" fmla="*/ 647700 h 1990725"/>
              <a:gd name="connsiteX8" fmla="*/ 195262 w 504824"/>
              <a:gd name="connsiteY8" fmla="*/ 514350 h 1990725"/>
              <a:gd name="connsiteX9" fmla="*/ 61912 w 504824"/>
              <a:gd name="connsiteY9" fmla="*/ 381000 h 1990725"/>
              <a:gd name="connsiteX10" fmla="*/ 4762 w 504824"/>
              <a:gd name="connsiteY10" fmla="*/ 304800 h 1990725"/>
              <a:gd name="connsiteX11" fmla="*/ 33337 w 504824"/>
              <a:gd name="connsiteY11" fmla="*/ 219075 h 1990725"/>
              <a:gd name="connsiteX12" fmla="*/ 185737 w 504824"/>
              <a:gd name="connsiteY12" fmla="*/ 190500 h 1990725"/>
              <a:gd name="connsiteX13" fmla="*/ 223837 w 504824"/>
              <a:gd name="connsiteY13" fmla="*/ 295275 h 1990725"/>
              <a:gd name="connsiteX14" fmla="*/ 290512 w 504824"/>
              <a:gd name="connsiteY14" fmla="*/ 180975 h 1990725"/>
              <a:gd name="connsiteX15" fmla="*/ 338137 w 504824"/>
              <a:gd name="connsiteY15" fmla="*/ 47625 h 1990725"/>
              <a:gd name="connsiteX16" fmla="*/ 385762 w 504824"/>
              <a:gd name="connsiteY16" fmla="*/ 0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824" h="1990725">
                <a:moveTo>
                  <a:pt x="500062" y="1990725"/>
                </a:moveTo>
                <a:cubicBezTo>
                  <a:pt x="497681" y="1879600"/>
                  <a:pt x="495300" y="1768475"/>
                  <a:pt x="471487" y="1695450"/>
                </a:cubicBezTo>
                <a:cubicBezTo>
                  <a:pt x="447675" y="1622425"/>
                  <a:pt x="360362" y="1606550"/>
                  <a:pt x="357187" y="1552575"/>
                </a:cubicBezTo>
                <a:cubicBezTo>
                  <a:pt x="354012" y="1498600"/>
                  <a:pt x="441325" y="1423987"/>
                  <a:pt x="452437" y="1371600"/>
                </a:cubicBezTo>
                <a:cubicBezTo>
                  <a:pt x="463549" y="1319213"/>
                  <a:pt x="415925" y="1285875"/>
                  <a:pt x="423862" y="1238250"/>
                </a:cubicBezTo>
                <a:cubicBezTo>
                  <a:pt x="431799" y="1190625"/>
                  <a:pt x="495300" y="1154112"/>
                  <a:pt x="500062" y="1085850"/>
                </a:cubicBezTo>
                <a:cubicBezTo>
                  <a:pt x="504824" y="1017588"/>
                  <a:pt x="469899" y="901700"/>
                  <a:pt x="452437" y="828675"/>
                </a:cubicBezTo>
                <a:cubicBezTo>
                  <a:pt x="434975" y="755650"/>
                  <a:pt x="438149" y="700087"/>
                  <a:pt x="395287" y="647700"/>
                </a:cubicBezTo>
                <a:cubicBezTo>
                  <a:pt x="352425" y="595313"/>
                  <a:pt x="250824" y="558800"/>
                  <a:pt x="195262" y="514350"/>
                </a:cubicBezTo>
                <a:cubicBezTo>
                  <a:pt x="139700" y="469900"/>
                  <a:pt x="93662" y="415925"/>
                  <a:pt x="61912" y="381000"/>
                </a:cubicBezTo>
                <a:cubicBezTo>
                  <a:pt x="30162" y="346075"/>
                  <a:pt x="9524" y="331787"/>
                  <a:pt x="4762" y="304800"/>
                </a:cubicBezTo>
                <a:cubicBezTo>
                  <a:pt x="0" y="277813"/>
                  <a:pt x="3175" y="238125"/>
                  <a:pt x="33337" y="219075"/>
                </a:cubicBezTo>
                <a:cubicBezTo>
                  <a:pt x="63500" y="200025"/>
                  <a:pt x="153987" y="177800"/>
                  <a:pt x="185737" y="190500"/>
                </a:cubicBezTo>
                <a:cubicBezTo>
                  <a:pt x="217487" y="203200"/>
                  <a:pt x="206375" y="296862"/>
                  <a:pt x="223837" y="295275"/>
                </a:cubicBezTo>
                <a:cubicBezTo>
                  <a:pt x="241299" y="293688"/>
                  <a:pt x="271462" y="222250"/>
                  <a:pt x="290512" y="180975"/>
                </a:cubicBezTo>
                <a:cubicBezTo>
                  <a:pt x="309562" y="139700"/>
                  <a:pt x="322262" y="77787"/>
                  <a:pt x="338137" y="47625"/>
                </a:cubicBezTo>
                <a:cubicBezTo>
                  <a:pt x="354012" y="17463"/>
                  <a:pt x="385762" y="0"/>
                  <a:pt x="385762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3714744" cy="29289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Указать на карте</a:t>
            </a:r>
          </a:p>
          <a:p>
            <a:r>
              <a:rPr lang="ru-RU" dirty="0" smtClean="0"/>
              <a:t>г. Иркутск, г. Братск, г. Усть-Илимск,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Ангарск</a:t>
            </a:r>
            <a:r>
              <a:rPr lang="ru-RU" dirty="0" smtClean="0"/>
              <a:t>, г. Киренск, г. Иркутск, г. Железногорск-Илимский</a:t>
            </a:r>
          </a:p>
          <a:p>
            <a:endParaRPr lang="ru-RU" dirty="0" smtClean="0"/>
          </a:p>
          <a:p>
            <a:r>
              <a:rPr lang="ru-RU" dirty="0" smtClean="0"/>
              <a:t>Реку: </a:t>
            </a:r>
            <a:r>
              <a:rPr lang="ru-RU" dirty="0" smtClean="0"/>
              <a:t>Ангару</a:t>
            </a:r>
          </a:p>
          <a:p>
            <a:endParaRPr lang="ru-RU" dirty="0" smtClean="0"/>
          </a:p>
          <a:p>
            <a:r>
              <a:rPr lang="ru-RU" dirty="0" smtClean="0"/>
              <a:t>3 любых могильника </a:t>
            </a:r>
          </a:p>
          <a:p>
            <a:endParaRPr lang="ru-RU" dirty="0" smtClean="0"/>
          </a:p>
          <a:p>
            <a:r>
              <a:rPr lang="ru-RU" dirty="0" smtClean="0"/>
              <a:t>3 Сторожевые казачьи башни</a:t>
            </a:r>
            <a:endParaRPr lang="ru-RU" dirty="0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3286116" y="2643182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3286116" y="2571744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3286116" y="250030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071678"/>
            <a:ext cx="428628" cy="21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00430" y="5786454"/>
            <a:ext cx="214314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5286388"/>
            <a:ext cx="214314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4429132"/>
            <a:ext cx="214314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 по тексту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071679"/>
          <a:ext cx="7786742" cy="4448669"/>
        </p:xfrm>
        <a:graphic>
          <a:graphicData uri="http://schemas.openxmlformats.org/drawingml/2006/table">
            <a:tbl>
              <a:tblPr/>
              <a:tblGrid>
                <a:gridCol w="4209138"/>
                <a:gridCol w="3577604"/>
              </a:tblGrid>
              <a:tr h="3336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 занятий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занятия, цель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3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 по тексту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357298"/>
          <a:ext cx="7786742" cy="4929222"/>
        </p:xfrm>
        <a:graphic>
          <a:graphicData uri="http://schemas.openxmlformats.org/drawingml/2006/table">
            <a:tbl>
              <a:tblPr/>
              <a:tblGrid>
                <a:gridCol w="3030974"/>
                <a:gridCol w="4755768"/>
              </a:tblGrid>
              <a:tr h="5517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Вид занятий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Содержание занятия, цель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7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Охота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Мамонты, носороги, северные олени, чтобы есть и строить жилища, изготавливать одежду , орудия труда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76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Собирательство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Семена диких растений, корневища диких растений для употребления в пищу.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76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Строительство жилищ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Для того, чтобы не замерзнуть, защита от диких животных.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Рога, кости, шкура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250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Рыбная ловля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Сибирский осетр, стерлядь, хариус, ленок, таймень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- доп. информация от учителя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93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Составить рассказ от лица древнего человека по плану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Место обитания</a:t>
            </a:r>
          </a:p>
          <a:p>
            <a:r>
              <a:rPr lang="ru-RU" dirty="0" smtClean="0"/>
              <a:t>2. Образ жизни. Жилище. Занятия.</a:t>
            </a:r>
          </a:p>
          <a:p>
            <a:r>
              <a:rPr lang="ru-RU" dirty="0" smtClean="0"/>
              <a:t>3. Предметы и орудия труда.</a:t>
            </a:r>
          </a:p>
          <a:p>
            <a:r>
              <a:rPr lang="en-US" dirty="0" smtClean="0">
                <a:hlinkClick r:id="rId2"/>
              </a:rPr>
              <a:t>https://sites.google.com/view/irkutsk-moyostrog/%D0%B3%D0%BB%D0%B0%D0%B2%D0%BD%D0%B0%D1%8F-%D1%81%D1%82%D1%80%D0%B0%D0%BD%D0%B8%D1%86%D0%B0</a:t>
            </a:r>
            <a:r>
              <a:rPr lang="ru-RU" dirty="0" smtClean="0"/>
              <a:t> – сайт </a:t>
            </a:r>
            <a:r>
              <a:rPr lang="ru-RU" dirty="0" err="1" smtClean="0"/>
              <a:t>Иркутсковедения</a:t>
            </a:r>
            <a:r>
              <a:rPr lang="ru-RU" dirty="0" smtClean="0"/>
              <a:t>, где выставлены рассказы ребят.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я узнал?</a:t>
            </a:r>
          </a:p>
          <a:p>
            <a:r>
              <a:rPr lang="ru-RU" dirty="0" smtClean="0"/>
              <a:t>Почему эту тему надо изучать?</a:t>
            </a:r>
          </a:p>
          <a:p>
            <a:r>
              <a:rPr lang="ru-RU" dirty="0" smtClean="0"/>
              <a:t>Где мне пригодится полученная информация?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285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Археология в Иркутске и Иркутской области</vt:lpstr>
      <vt:lpstr>Вещественные артефакты</vt:lpstr>
      <vt:lpstr>Слайд 3</vt:lpstr>
      <vt:lpstr>Слайд 4</vt:lpstr>
      <vt:lpstr>Слайд 5</vt:lpstr>
      <vt:lpstr>Заполните таблицу по тексту</vt:lpstr>
      <vt:lpstr>Заполните таблицу по тексту</vt:lpstr>
      <vt:lpstr>Составить рассказ от лица древнего человека по плану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Археология в Иркутске и Иркутской области</dc:title>
  <dc:creator>Home</dc:creator>
  <cp:lastModifiedBy>Home</cp:lastModifiedBy>
  <cp:revision>7</cp:revision>
  <dcterms:created xsi:type="dcterms:W3CDTF">2024-10-21T02:55:20Z</dcterms:created>
  <dcterms:modified xsi:type="dcterms:W3CDTF">2024-11-04T09:47:29Z</dcterms:modified>
</cp:coreProperties>
</file>