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60" r:id="rId3"/>
    <p:sldId id="261" r:id="rId4"/>
    <p:sldId id="262" r:id="rId5"/>
    <p:sldId id="273" r:id="rId6"/>
    <p:sldId id="265" r:id="rId7"/>
    <p:sldId id="266" r:id="rId8"/>
    <p:sldId id="270" r:id="rId9"/>
    <p:sldId id="272" r:id="rId10"/>
    <p:sldId id="264" r:id="rId11"/>
    <p:sldId id="271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0" clrIdx="0">
    <p:extLst>
      <p:ext uri="{19B8F6BF-5375-455C-9EA6-DF929625EA0E}">
        <p15:presenceInfo xmlns:p15="http://schemas.microsoft.com/office/powerpoint/2012/main" userId="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008000"/>
    <a:srgbClr val="0000FF"/>
    <a:srgbClr val="FF3300"/>
    <a:srgbClr val="339933"/>
    <a:srgbClr val="990000"/>
    <a:srgbClr val="D60093"/>
    <a:srgbClr val="9966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5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C8068B1-6B70-4144-9F26-357F7B228393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B736BB7-D214-4C8F-9999-BA06900DC18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31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68B1-6B70-4144-9F26-357F7B228393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6BB7-D214-4C8F-9999-BA06900DC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652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68B1-6B70-4144-9F26-357F7B228393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6BB7-D214-4C8F-9999-BA06900DC18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759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68B1-6B70-4144-9F26-357F7B228393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6BB7-D214-4C8F-9999-BA06900DC18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118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68B1-6B70-4144-9F26-357F7B228393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6BB7-D214-4C8F-9999-BA06900DC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847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68B1-6B70-4144-9F26-357F7B228393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6BB7-D214-4C8F-9999-BA06900DC18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165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68B1-6B70-4144-9F26-357F7B228393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6BB7-D214-4C8F-9999-BA06900DC18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370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68B1-6B70-4144-9F26-357F7B228393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6BB7-D214-4C8F-9999-BA06900DC18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495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68B1-6B70-4144-9F26-357F7B228393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6BB7-D214-4C8F-9999-BA06900DC18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89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68B1-6B70-4144-9F26-357F7B228393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6BB7-D214-4C8F-9999-BA06900DC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29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68B1-6B70-4144-9F26-357F7B228393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6BB7-D214-4C8F-9999-BA06900DC18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42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68B1-6B70-4144-9F26-357F7B228393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6BB7-D214-4C8F-9999-BA06900DC18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23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68B1-6B70-4144-9F26-357F7B228393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6BB7-D214-4C8F-9999-BA06900DC18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08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68B1-6B70-4144-9F26-357F7B228393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6BB7-D214-4C8F-9999-BA06900DC18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71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68B1-6B70-4144-9F26-357F7B228393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6BB7-D214-4C8F-9999-BA06900DC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70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68B1-6B70-4144-9F26-357F7B228393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6BB7-D214-4C8F-9999-BA06900DC18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70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68B1-6B70-4144-9F26-357F7B228393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6BB7-D214-4C8F-9999-BA06900DC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85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8068B1-6B70-4144-9F26-357F7B228393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736BB7-D214-4C8F-9999-BA06900DC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80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s61.radikal.ru/i174/1302/fe/10ebcc1a393f.gi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oreninform.ru/upload/iblock/c73/ccc78c7b4fd1739dc773bcb4975e7ffc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lol54.ru/uploads/posts/2012-06/1340524102_15652.jpg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zhodinonews.by/wp-content/uploads/2011/07/ucheniki_w450_h468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reiki-unlimited.org/_fr/0/2655146.gi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stat20.privet.ru/lr/0b283e7baaa4836b6a45e89b410266e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playcast.ru/uploads/2014/02/19/7521019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s6.rimg.info/2dc1bd93f4615b6e26f3022326904d97.gif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fs.nashaucheba.ru/tw_files2/urls_3/1360/d-1359849/7z-docs/7_html_92d972d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catawbaschools.net/schools/Startown/staff/Marsha_Lael/website%20clipart/MC900232133%5b1%5d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g01.chitalnya.ru/upload2/687/859984149690717440.jp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g3.nevesta.info/content/photo/51700/51655/201304/883007/883007x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Present Simple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83992A"/>
              </a:buClr>
            </a:pPr>
            <a:endParaRPr lang="ru-RU" sz="2800" i="1" dirty="0">
              <a:solidFill>
                <a:srgbClr val="0000FF"/>
              </a:solidFill>
            </a:endParaRPr>
          </a:p>
        </p:txBody>
      </p:sp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032" y="1600198"/>
            <a:ext cx="1591738" cy="99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1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57564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Present </a:t>
            </a:r>
            <a:r>
              <a:rPr lang="en-US" sz="5400" b="1" dirty="0" smtClean="0">
                <a:solidFill>
                  <a:srgbClr val="C00000"/>
                </a:solidFill>
              </a:rPr>
              <a:t>Simple</a:t>
            </a:r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отрицательные </a:t>
            </a:r>
            <a:r>
              <a:rPr lang="ru-RU" b="1" dirty="0">
                <a:solidFill>
                  <a:srgbClr val="00B050"/>
                </a:solidFill>
              </a:rPr>
              <a:t>предложения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676898"/>
              </p:ext>
            </p:extLst>
          </p:nvPr>
        </p:nvGraphicFramePr>
        <p:xfrm>
          <a:off x="667512" y="2496313"/>
          <a:ext cx="10844784" cy="3739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294"/>
                <a:gridCol w="4965738"/>
                <a:gridCol w="4873752"/>
              </a:tblGrid>
              <a:tr h="45246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Лицо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Единственное число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Множественное число</a:t>
                      </a:r>
                      <a:endParaRPr lang="ru-RU" sz="2400" dirty="0"/>
                    </a:p>
                  </a:txBody>
                  <a:tcPr/>
                </a:tc>
              </a:tr>
              <a:tr h="88330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33CC"/>
                          </a:solidFill>
                        </a:rPr>
                        <a:t>I</a:t>
                      </a:r>
                      <a:r>
                        <a:rPr lang="en-US" sz="2800" b="1" baseline="0" dirty="0" smtClean="0">
                          <a:solidFill>
                            <a:srgbClr val="0033CC"/>
                          </a:solidFill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</a:rPr>
                        <a:t>don’t</a:t>
                      </a:r>
                      <a:r>
                        <a:rPr lang="en-US" sz="2800" b="1" baseline="0" dirty="0" smtClean="0">
                          <a:solidFill>
                            <a:srgbClr val="0033CC"/>
                          </a:solidFill>
                        </a:rPr>
                        <a:t> go to college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33CC"/>
                          </a:solidFill>
                        </a:rPr>
                        <a:t>We 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don’t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33CC"/>
                          </a:solidFill>
                        </a:rPr>
                        <a:t>go 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college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8330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33CC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33CC"/>
                          </a:solidFill>
                        </a:rPr>
                        <a:t>You 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don’t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33CC"/>
                          </a:solidFill>
                        </a:rPr>
                        <a:t>go 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college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33CC"/>
                          </a:solidFill>
                        </a:rPr>
                        <a:t>You 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don’t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33CC"/>
                          </a:solidFill>
                        </a:rPr>
                        <a:t>go 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college</a:t>
                      </a:r>
                      <a:r>
                        <a:rPr lang="en-US" sz="2800" b="1" dirty="0" smtClean="0">
                          <a:solidFill>
                            <a:srgbClr val="0033CC"/>
                          </a:solidFill>
                        </a:rPr>
                        <a:t> 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479509">
                <a:tc row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33CC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He do</a:t>
                      </a:r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es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n’t go 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college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33CC"/>
                          </a:solidFill>
                        </a:rPr>
                        <a:t>They 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don’t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33CC"/>
                          </a:solidFill>
                        </a:rPr>
                        <a:t>go 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college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950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She 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n’t 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go 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college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7950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It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n’t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go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college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 descr="C:\Documents and Settings\Кабинет 5\Рабочий стол\презентации на категорию new\Present Simple  3 класс\картинки для презентации простого времени\вопрос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240" y="754648"/>
            <a:ext cx="1524000" cy="167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47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215" y="951653"/>
            <a:ext cx="9601196" cy="1303867"/>
          </a:xfrm>
        </p:spPr>
        <p:txBody>
          <a:bodyPr/>
          <a:lstStyle/>
          <a:p>
            <a:pPr algn="l"/>
            <a:r>
              <a:rPr lang="ru-RU" sz="4000" b="1" dirty="0">
                <a:solidFill>
                  <a:srgbClr val="C00000"/>
                </a:solidFill>
              </a:rPr>
              <a:t>Сделайте предложения отрицательными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3880" y="2407920"/>
            <a:ext cx="5501640" cy="3870960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Mary and I go to the cinema today.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Jerry often swims in the lake.</a:t>
            </a:r>
          </a:p>
          <a:p>
            <a:endParaRPr lang="en-US" sz="3200" b="1" dirty="0" smtClean="0">
              <a:solidFill>
                <a:srgbClr val="0000FF"/>
              </a:solidFill>
            </a:endParaRPr>
          </a:p>
          <a:p>
            <a:r>
              <a:rPr lang="en-US" sz="3200" b="1" dirty="0" smtClean="0">
                <a:solidFill>
                  <a:srgbClr val="0000FF"/>
                </a:solidFill>
              </a:rPr>
              <a:t>This dog loves to run.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My mother cooks very well.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Tom, Jack and Peter play football every weekend.</a:t>
            </a:r>
            <a:endParaRPr lang="ru-RU" sz="3200" b="1" dirty="0">
              <a:solidFill>
                <a:srgbClr val="0000FF"/>
              </a:solidFill>
            </a:endParaRPr>
          </a:p>
          <a:p>
            <a:endParaRPr lang="en-US" sz="3200" b="1" dirty="0" smtClean="0">
              <a:solidFill>
                <a:srgbClr val="0000FF"/>
              </a:solidFill>
            </a:endParaRPr>
          </a:p>
          <a:p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31708" y="2423160"/>
            <a:ext cx="4965931" cy="3886200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 smtClean="0">
                <a:solidFill>
                  <a:srgbClr val="006600"/>
                </a:solidFill>
              </a:rPr>
              <a:t>Their </a:t>
            </a:r>
            <a:r>
              <a:rPr lang="en-US" sz="3200" b="1" dirty="0">
                <a:solidFill>
                  <a:srgbClr val="006600"/>
                </a:solidFill>
              </a:rPr>
              <a:t>friend has a little monkey.</a:t>
            </a:r>
          </a:p>
          <a:p>
            <a:r>
              <a:rPr lang="en-US" sz="3200" b="1" dirty="0" smtClean="0">
                <a:solidFill>
                  <a:srgbClr val="006600"/>
                </a:solidFill>
              </a:rPr>
              <a:t>You ride a bike only in the park.</a:t>
            </a:r>
          </a:p>
          <a:p>
            <a:r>
              <a:rPr lang="en-US" sz="3200" b="1" dirty="0" smtClean="0">
                <a:solidFill>
                  <a:srgbClr val="006600"/>
                </a:solidFill>
              </a:rPr>
              <a:t>Sue likes to cook cakes.</a:t>
            </a:r>
          </a:p>
          <a:p>
            <a:r>
              <a:rPr lang="en-US" sz="3200" b="1" dirty="0">
                <a:solidFill>
                  <a:srgbClr val="006600"/>
                </a:solidFill>
              </a:rPr>
              <a:t>I meet my friends in the evening.</a:t>
            </a:r>
          </a:p>
          <a:p>
            <a:r>
              <a:rPr lang="en-US" sz="3200" b="1" dirty="0" smtClean="0">
                <a:solidFill>
                  <a:srgbClr val="006600"/>
                </a:solidFill>
              </a:rPr>
              <a:t>Her cat has 5 kittens.</a:t>
            </a:r>
          </a:p>
        </p:txBody>
      </p:sp>
      <p:pic>
        <p:nvPicPr>
          <p:cNvPr id="11267" name="Picture 3" descr="C:\Documents and Settings\Кабинет 5\Рабочий стол\презентации на категорию new\Present Simple  3 класс\картинки для презентации простого времени\ученик в очках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11" y="792480"/>
            <a:ext cx="1035558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28214" y="2366356"/>
            <a:ext cx="5626831" cy="787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Mary and I don’t go to the cinema today.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215" y="3223491"/>
            <a:ext cx="4918402" cy="775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Jerry doesn’t often swim in the lake.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215" y="4068617"/>
            <a:ext cx="4918402" cy="549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This dog doesn’t love to run.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215" y="4687454"/>
            <a:ext cx="4918402" cy="447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My mother doesn’t cook very well.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0392" y="5176982"/>
            <a:ext cx="4996225" cy="882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Tom, Jack and Peter don’t play football every weekend.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36508" y="2357120"/>
            <a:ext cx="4304145" cy="838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3300"/>
                </a:solidFill>
              </a:rPr>
              <a:t>Their friend doesn’t have a little monkey.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36509" y="3223491"/>
            <a:ext cx="4304146" cy="775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3300"/>
                </a:solidFill>
              </a:rPr>
              <a:t>You don’t ride a bike only in the park.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36509" y="4065385"/>
            <a:ext cx="4304146" cy="395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3300"/>
                </a:solidFill>
              </a:rPr>
              <a:t>Sue doesn’t like to cook cakes.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36508" y="4544291"/>
            <a:ext cx="4304147" cy="803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3300"/>
                </a:solidFill>
              </a:rPr>
              <a:t>I don’t meet my friends in the evening.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36507" y="5430982"/>
            <a:ext cx="4304147" cy="535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3300"/>
                </a:solidFill>
              </a:rPr>
              <a:t>Her cat doesn’t have 5 kittens.</a:t>
            </a:r>
            <a:endParaRPr lang="ru-RU" sz="24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9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  <p:bldP spid="5" grpId="0" uiExpand="1" animBg="1"/>
      <p:bldP spid="6" grpId="0" uiExpand="1" animBg="1"/>
      <p:bldP spid="7" grpId="0" uiExpand="1" animBg="1"/>
      <p:bldP spid="8" grpId="0" uiExpan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0770" y="902232"/>
            <a:ext cx="9205604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Выполните упражнение, используя время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4900" i="1" dirty="0" smtClean="0">
                <a:solidFill>
                  <a:srgbClr val="D60093"/>
                </a:solidFill>
              </a:rPr>
              <a:t>Present Simple</a:t>
            </a:r>
            <a:r>
              <a:rPr lang="ru-RU" sz="4900" i="1" dirty="0" smtClean="0">
                <a:solidFill>
                  <a:srgbClr val="D60093"/>
                </a:solidFill>
              </a:rPr>
              <a:t> </a:t>
            </a:r>
            <a:endParaRPr lang="ru-RU" sz="4900" i="1" dirty="0">
              <a:solidFill>
                <a:srgbClr val="D6009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406123"/>
            <a:ext cx="10850881" cy="39398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	</a:t>
            </a:r>
            <a:r>
              <a:rPr lang="en-US" sz="2900" dirty="0" smtClean="0">
                <a:solidFill>
                  <a:srgbClr val="0000FF"/>
                </a:solidFill>
              </a:rPr>
              <a:t>My name </a:t>
            </a:r>
            <a:r>
              <a:rPr lang="en-US" sz="2900" b="1" dirty="0" smtClean="0">
                <a:solidFill>
                  <a:srgbClr val="FF0000"/>
                </a:solidFill>
              </a:rPr>
              <a:t>…</a:t>
            </a:r>
            <a:r>
              <a:rPr lang="en-US" sz="2900" dirty="0" smtClean="0">
                <a:solidFill>
                  <a:srgbClr val="0000FF"/>
                </a:solidFill>
              </a:rPr>
              <a:t> Sam, Sam Griffin </a:t>
            </a:r>
            <a:r>
              <a:rPr lang="en-US" sz="2200" b="1" dirty="0" smtClean="0">
                <a:solidFill>
                  <a:schemeClr val="tx1"/>
                </a:solidFill>
              </a:rPr>
              <a:t>(be). </a:t>
            </a:r>
            <a:r>
              <a:rPr lang="en-US" sz="2900" dirty="0" smtClean="0">
                <a:solidFill>
                  <a:srgbClr val="0000FF"/>
                </a:solidFill>
              </a:rPr>
              <a:t>I </a:t>
            </a:r>
            <a:r>
              <a:rPr lang="en-US" sz="2900" b="1" dirty="0" smtClean="0">
                <a:solidFill>
                  <a:srgbClr val="FF0000"/>
                </a:solidFill>
              </a:rPr>
              <a:t>…</a:t>
            </a:r>
            <a:r>
              <a:rPr lang="en-US" sz="2900" dirty="0" smtClean="0">
                <a:solidFill>
                  <a:srgbClr val="0000FF"/>
                </a:solidFill>
              </a:rPr>
              <a:t> ten </a:t>
            </a:r>
            <a:r>
              <a:rPr lang="en-US" sz="2200" b="1" dirty="0" smtClean="0">
                <a:solidFill>
                  <a:schemeClr val="tx1"/>
                </a:solidFill>
              </a:rPr>
              <a:t>(be). </a:t>
            </a:r>
            <a:r>
              <a:rPr lang="en-US" sz="2900" dirty="0" smtClean="0">
                <a:solidFill>
                  <a:srgbClr val="0000FF"/>
                </a:solidFill>
              </a:rPr>
              <a:t>I  </a:t>
            </a:r>
            <a:r>
              <a:rPr lang="en-US" sz="2900" b="1" dirty="0" smtClean="0">
                <a:solidFill>
                  <a:srgbClr val="FF0000"/>
                </a:solidFill>
              </a:rPr>
              <a:t>…</a:t>
            </a:r>
            <a:r>
              <a:rPr lang="en-US" sz="2900" dirty="0" smtClean="0">
                <a:solidFill>
                  <a:srgbClr val="0000FF"/>
                </a:solidFill>
              </a:rPr>
              <a:t>   a family </a:t>
            </a:r>
            <a:r>
              <a:rPr lang="en-US" sz="2200" b="1" dirty="0" smtClean="0">
                <a:solidFill>
                  <a:schemeClr val="tx1"/>
                </a:solidFill>
              </a:rPr>
              <a:t>(have).    </a:t>
            </a:r>
            <a:r>
              <a:rPr lang="en-US" sz="2900" dirty="0" smtClean="0">
                <a:solidFill>
                  <a:srgbClr val="0000FF"/>
                </a:solidFill>
              </a:rPr>
              <a:t>We </a:t>
            </a:r>
            <a:r>
              <a:rPr lang="en-US" sz="2900" b="1" dirty="0" smtClean="0">
                <a:solidFill>
                  <a:srgbClr val="FF0000"/>
                </a:solidFill>
              </a:rPr>
              <a:t>…</a:t>
            </a:r>
            <a:r>
              <a:rPr lang="en-US" sz="2900" dirty="0" smtClean="0">
                <a:solidFill>
                  <a:srgbClr val="0000FF"/>
                </a:solidFill>
              </a:rPr>
              <a:t>  from London </a:t>
            </a:r>
            <a:r>
              <a:rPr lang="en-US" sz="2200" b="1" dirty="0" smtClean="0">
                <a:solidFill>
                  <a:schemeClr val="tx1"/>
                </a:solidFill>
              </a:rPr>
              <a:t>(be). </a:t>
            </a:r>
            <a:r>
              <a:rPr lang="en-US" sz="2900" dirty="0" smtClean="0">
                <a:solidFill>
                  <a:srgbClr val="0000FF"/>
                </a:solidFill>
              </a:rPr>
              <a:t>I  </a:t>
            </a:r>
            <a:r>
              <a:rPr lang="en-US" sz="2900" b="1" dirty="0" smtClean="0">
                <a:solidFill>
                  <a:srgbClr val="FF0000"/>
                </a:solidFill>
              </a:rPr>
              <a:t>…</a:t>
            </a:r>
            <a:r>
              <a:rPr lang="en-US" sz="2900" dirty="0" smtClean="0">
                <a:solidFill>
                  <a:srgbClr val="0000FF"/>
                </a:solidFill>
              </a:rPr>
              <a:t> to school </a:t>
            </a:r>
            <a:r>
              <a:rPr lang="en-US" sz="2200" b="1" dirty="0" smtClean="0">
                <a:solidFill>
                  <a:schemeClr val="tx1"/>
                </a:solidFill>
              </a:rPr>
              <a:t>(go).</a:t>
            </a:r>
            <a:r>
              <a:rPr lang="en-US" sz="2900" dirty="0" smtClean="0">
                <a:solidFill>
                  <a:srgbClr val="0000FF"/>
                </a:solidFill>
              </a:rPr>
              <a:t>My sisters     </a:t>
            </a:r>
            <a:r>
              <a:rPr lang="en-US" sz="2900" b="1" dirty="0" smtClean="0">
                <a:solidFill>
                  <a:srgbClr val="FF0000"/>
                </a:solidFill>
              </a:rPr>
              <a:t>…</a:t>
            </a:r>
            <a:r>
              <a:rPr lang="en-US" sz="2900" dirty="0" smtClean="0">
                <a:solidFill>
                  <a:srgbClr val="0000FF"/>
                </a:solidFill>
              </a:rPr>
              <a:t>     to school </a:t>
            </a:r>
            <a:r>
              <a:rPr lang="en-US" sz="2200" b="1" dirty="0" smtClean="0">
                <a:solidFill>
                  <a:schemeClr val="tx1"/>
                </a:solidFill>
              </a:rPr>
              <a:t>(not go), </a:t>
            </a:r>
            <a:r>
              <a:rPr lang="en-US" sz="2900" dirty="0" smtClean="0">
                <a:solidFill>
                  <a:srgbClr val="0000FF"/>
                </a:solidFill>
              </a:rPr>
              <a:t>because they </a:t>
            </a:r>
            <a:r>
              <a:rPr lang="en-US" sz="2900" b="1" dirty="0" smtClean="0">
                <a:solidFill>
                  <a:srgbClr val="FF0000"/>
                </a:solidFill>
              </a:rPr>
              <a:t>…</a:t>
            </a:r>
            <a:r>
              <a:rPr lang="en-US" sz="2900" dirty="0" smtClean="0">
                <a:solidFill>
                  <a:srgbClr val="0000FF"/>
                </a:solidFill>
              </a:rPr>
              <a:t>  only three and five years old </a:t>
            </a:r>
            <a:r>
              <a:rPr lang="en-US" sz="2200" b="1" dirty="0" smtClean="0">
                <a:solidFill>
                  <a:schemeClr val="tx1"/>
                </a:solidFill>
              </a:rPr>
              <a:t>(be).</a:t>
            </a:r>
            <a:r>
              <a:rPr lang="en-US" sz="2900" dirty="0" smtClean="0">
                <a:solidFill>
                  <a:srgbClr val="0000FF"/>
                </a:solidFill>
              </a:rPr>
              <a:t>We  </a:t>
            </a:r>
            <a:r>
              <a:rPr lang="en-US" sz="2900" b="1" dirty="0" smtClean="0">
                <a:solidFill>
                  <a:srgbClr val="FF0000"/>
                </a:solidFill>
              </a:rPr>
              <a:t>…   </a:t>
            </a:r>
            <a:r>
              <a:rPr lang="en-US" sz="2900" dirty="0" smtClean="0">
                <a:solidFill>
                  <a:srgbClr val="0000FF"/>
                </a:solidFill>
              </a:rPr>
              <a:t>to play together </a:t>
            </a:r>
            <a:r>
              <a:rPr lang="en-US" sz="2200" b="1" dirty="0" smtClean="0">
                <a:solidFill>
                  <a:schemeClr val="tx1"/>
                </a:solidFill>
              </a:rPr>
              <a:t>(like).</a:t>
            </a:r>
            <a:r>
              <a:rPr lang="en-US" sz="2900" dirty="0" smtClean="0">
                <a:solidFill>
                  <a:srgbClr val="0000FF"/>
                </a:solidFill>
              </a:rPr>
              <a:t>Dolly   </a:t>
            </a:r>
            <a:r>
              <a:rPr lang="en-US" sz="2900" b="1" dirty="0" smtClean="0">
                <a:solidFill>
                  <a:srgbClr val="FF0000"/>
                </a:solidFill>
              </a:rPr>
              <a:t>…</a:t>
            </a:r>
            <a:r>
              <a:rPr lang="en-US" sz="2900" dirty="0" smtClean="0">
                <a:solidFill>
                  <a:srgbClr val="0000FF"/>
                </a:solidFill>
              </a:rPr>
              <a:t>  to play with a ball </a:t>
            </a:r>
            <a:r>
              <a:rPr lang="en-US" sz="2200" b="1" dirty="0" smtClean="0">
                <a:solidFill>
                  <a:schemeClr val="tx1"/>
                </a:solidFill>
              </a:rPr>
              <a:t>(love) </a:t>
            </a:r>
            <a:r>
              <a:rPr lang="en-US" sz="2900" dirty="0" smtClean="0">
                <a:solidFill>
                  <a:srgbClr val="0000FF"/>
                </a:solidFill>
              </a:rPr>
              <a:t>and Susan  </a:t>
            </a:r>
            <a:r>
              <a:rPr lang="en-US" sz="2900" b="1" dirty="0" smtClean="0">
                <a:solidFill>
                  <a:srgbClr val="FF0000"/>
                </a:solidFill>
              </a:rPr>
              <a:t>…</a:t>
            </a:r>
            <a:r>
              <a:rPr lang="en-US" sz="2900" dirty="0" smtClean="0">
                <a:solidFill>
                  <a:srgbClr val="0000FF"/>
                </a:solidFill>
              </a:rPr>
              <a:t>   to play with our dog </a:t>
            </a:r>
            <a:r>
              <a:rPr lang="en-US" sz="2200" b="1" dirty="0" smtClean="0">
                <a:solidFill>
                  <a:schemeClr val="tx1"/>
                </a:solidFill>
              </a:rPr>
              <a:t>(like). </a:t>
            </a:r>
            <a:r>
              <a:rPr lang="en-US" sz="2900" dirty="0" smtClean="0">
                <a:solidFill>
                  <a:srgbClr val="0000FF"/>
                </a:solidFill>
              </a:rPr>
              <a:t>They often  </a:t>
            </a:r>
            <a:r>
              <a:rPr lang="en-US" sz="2900" b="1" dirty="0" smtClean="0">
                <a:solidFill>
                  <a:srgbClr val="FF0000"/>
                </a:solidFill>
              </a:rPr>
              <a:t>…</a:t>
            </a:r>
            <a:r>
              <a:rPr lang="en-US" sz="2900" dirty="0" smtClean="0">
                <a:solidFill>
                  <a:srgbClr val="0000FF"/>
                </a:solidFill>
              </a:rPr>
              <a:t> by the house </a:t>
            </a:r>
            <a:r>
              <a:rPr lang="en-US" sz="2200" b="1" dirty="0" smtClean="0">
                <a:solidFill>
                  <a:schemeClr val="tx1"/>
                </a:solidFill>
              </a:rPr>
              <a:t>(run).</a:t>
            </a:r>
            <a:r>
              <a:rPr lang="en-US" sz="2900" dirty="0" smtClean="0">
                <a:solidFill>
                  <a:srgbClr val="0000FF"/>
                </a:solidFill>
              </a:rPr>
              <a:t>Susan and I  </a:t>
            </a:r>
            <a:r>
              <a:rPr lang="en-US" sz="2900" b="1" dirty="0" smtClean="0">
                <a:solidFill>
                  <a:srgbClr val="FF0000"/>
                </a:solidFill>
              </a:rPr>
              <a:t>…</a:t>
            </a:r>
            <a:r>
              <a:rPr lang="en-US" sz="2900" dirty="0" smtClean="0">
                <a:solidFill>
                  <a:srgbClr val="0000FF"/>
                </a:solidFill>
              </a:rPr>
              <a:t>  a bike every weekend </a:t>
            </a:r>
            <a:r>
              <a:rPr lang="en-US" sz="2200" b="1" dirty="0" smtClean="0">
                <a:solidFill>
                  <a:schemeClr val="tx1"/>
                </a:solidFill>
              </a:rPr>
              <a:t>(ride).</a:t>
            </a:r>
            <a:r>
              <a:rPr lang="en-US" sz="2900" dirty="0" smtClean="0">
                <a:solidFill>
                  <a:srgbClr val="0000FF"/>
                </a:solidFill>
              </a:rPr>
              <a:t>Dolly    </a:t>
            </a:r>
            <a:r>
              <a:rPr lang="en-US" sz="2900" b="1" dirty="0" smtClean="0">
                <a:solidFill>
                  <a:srgbClr val="FF0000"/>
                </a:solidFill>
              </a:rPr>
              <a:t>…  </a:t>
            </a:r>
            <a:r>
              <a:rPr lang="en-US" sz="2900" dirty="0" smtClean="0">
                <a:solidFill>
                  <a:srgbClr val="0000FF"/>
                </a:solidFill>
              </a:rPr>
              <a:t>        a bike well </a:t>
            </a:r>
            <a:r>
              <a:rPr lang="en-US" sz="2200" b="1" dirty="0" smtClean="0">
                <a:solidFill>
                  <a:schemeClr val="tx1"/>
                </a:solidFill>
              </a:rPr>
              <a:t>(not ride).</a:t>
            </a:r>
            <a:r>
              <a:rPr lang="en-US" sz="2900" dirty="0" smtClean="0">
                <a:solidFill>
                  <a:srgbClr val="0000FF"/>
                </a:solidFill>
              </a:rPr>
              <a:t>She  </a:t>
            </a:r>
            <a:r>
              <a:rPr lang="en-US" sz="2900" b="1" dirty="0" smtClean="0">
                <a:solidFill>
                  <a:srgbClr val="FF0000"/>
                </a:solidFill>
              </a:rPr>
              <a:t>…</a:t>
            </a:r>
            <a:r>
              <a:rPr lang="en-US" sz="2900" dirty="0" smtClean="0">
                <a:solidFill>
                  <a:srgbClr val="0000FF"/>
                </a:solidFill>
              </a:rPr>
              <a:t>  sweets and cakes very well </a:t>
            </a:r>
            <a:r>
              <a:rPr lang="en-US" sz="2200" b="1" dirty="0" smtClean="0">
                <a:solidFill>
                  <a:schemeClr val="tx1"/>
                </a:solidFill>
              </a:rPr>
              <a:t>(eat)</a:t>
            </a:r>
            <a:r>
              <a:rPr lang="en-US" sz="2600" dirty="0" smtClean="0">
                <a:solidFill>
                  <a:srgbClr val="0000FF"/>
                </a:solidFill>
              </a:rPr>
              <a:t>!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900" dirty="0" smtClean="0">
                <a:solidFill>
                  <a:srgbClr val="0000FF"/>
                </a:solidFill>
              </a:rPr>
              <a:t>I      </a:t>
            </a:r>
            <a:r>
              <a:rPr lang="en-US" sz="2900" b="1" dirty="0" smtClean="0">
                <a:solidFill>
                  <a:srgbClr val="FF0000"/>
                </a:solidFill>
              </a:rPr>
              <a:t>…</a:t>
            </a:r>
            <a:r>
              <a:rPr lang="en-US" sz="2900" dirty="0" smtClean="0">
                <a:solidFill>
                  <a:srgbClr val="0000FF"/>
                </a:solidFill>
              </a:rPr>
              <a:t>        brothers </a:t>
            </a:r>
            <a:r>
              <a:rPr lang="en-US" sz="2200" b="1" dirty="0" smtClean="0">
                <a:solidFill>
                  <a:schemeClr val="tx1"/>
                </a:solidFill>
              </a:rPr>
              <a:t>(not have).</a:t>
            </a:r>
            <a:r>
              <a:rPr lang="en-US" sz="2900" dirty="0" smtClean="0">
                <a:solidFill>
                  <a:srgbClr val="0000FF"/>
                </a:solidFill>
              </a:rPr>
              <a:t>Our mother    </a:t>
            </a:r>
            <a:r>
              <a:rPr lang="en-US" sz="2900" b="1" dirty="0" smtClean="0">
                <a:solidFill>
                  <a:srgbClr val="FF0000"/>
                </a:solidFill>
              </a:rPr>
              <a:t>… </a:t>
            </a:r>
            <a:r>
              <a:rPr lang="en-US" sz="2900" dirty="0" smtClean="0">
                <a:solidFill>
                  <a:srgbClr val="0000FF"/>
                </a:solidFill>
              </a:rPr>
              <a:t>   so nice cakes </a:t>
            </a:r>
            <a:r>
              <a:rPr lang="en-US" sz="2200" b="1" dirty="0" smtClean="0">
                <a:solidFill>
                  <a:schemeClr val="tx1"/>
                </a:solidFill>
              </a:rPr>
              <a:t>(cook). </a:t>
            </a:r>
            <a:r>
              <a:rPr lang="en-US" sz="2900" dirty="0" smtClean="0">
                <a:solidFill>
                  <a:srgbClr val="0000FF"/>
                </a:solidFill>
              </a:rPr>
              <a:t>The father </a:t>
            </a:r>
            <a:r>
              <a:rPr lang="en-US" sz="2900" b="1" dirty="0" smtClean="0">
                <a:solidFill>
                  <a:srgbClr val="FF0000"/>
                </a:solidFill>
              </a:rPr>
              <a:t>…</a:t>
            </a:r>
            <a:r>
              <a:rPr lang="en-US" sz="2900" dirty="0" smtClean="0">
                <a:solidFill>
                  <a:srgbClr val="0000FF"/>
                </a:solidFill>
              </a:rPr>
              <a:t>a good tennis player </a:t>
            </a:r>
            <a:r>
              <a:rPr lang="en-US" sz="2200" b="1" dirty="0" smtClean="0">
                <a:solidFill>
                  <a:schemeClr val="tx1"/>
                </a:solidFill>
              </a:rPr>
              <a:t>(be).</a:t>
            </a:r>
            <a:r>
              <a:rPr lang="en-US" sz="2900" dirty="0" smtClean="0">
                <a:solidFill>
                  <a:srgbClr val="0000FF"/>
                </a:solidFill>
              </a:rPr>
              <a:t>He    </a:t>
            </a:r>
            <a:r>
              <a:rPr lang="en-US" sz="2900" b="1" dirty="0" smtClean="0">
                <a:solidFill>
                  <a:srgbClr val="FF0000"/>
                </a:solidFill>
              </a:rPr>
              <a:t>… </a:t>
            </a:r>
            <a:r>
              <a:rPr lang="en-US" sz="2900" dirty="0" smtClean="0">
                <a:solidFill>
                  <a:srgbClr val="0000FF"/>
                </a:solidFill>
              </a:rPr>
              <a:t>  me </a:t>
            </a:r>
            <a:r>
              <a:rPr lang="en-US" sz="2200" b="1" dirty="0" smtClean="0">
                <a:solidFill>
                  <a:schemeClr val="tx1"/>
                </a:solidFill>
              </a:rPr>
              <a:t>(teach), </a:t>
            </a:r>
            <a:r>
              <a:rPr lang="en-US" sz="2900" dirty="0" smtClean="0">
                <a:solidFill>
                  <a:srgbClr val="0000FF"/>
                </a:solidFill>
              </a:rPr>
              <a:t>but  I      </a:t>
            </a:r>
            <a:r>
              <a:rPr lang="en-US" sz="2900" b="1" dirty="0" smtClean="0">
                <a:solidFill>
                  <a:srgbClr val="FF0000"/>
                </a:solidFill>
              </a:rPr>
              <a:t>…</a:t>
            </a:r>
            <a:r>
              <a:rPr lang="en-US" sz="2900" dirty="0" smtClean="0">
                <a:solidFill>
                  <a:srgbClr val="0000FF"/>
                </a:solidFill>
              </a:rPr>
              <a:t>     tennis well </a:t>
            </a:r>
            <a:r>
              <a:rPr lang="en-US" sz="2200" b="1" dirty="0" smtClean="0">
                <a:solidFill>
                  <a:schemeClr val="tx1"/>
                </a:solidFill>
              </a:rPr>
              <a:t>(not play). </a:t>
            </a:r>
            <a:r>
              <a:rPr lang="en-US" sz="2900" dirty="0" smtClean="0">
                <a:solidFill>
                  <a:srgbClr val="0000FF"/>
                </a:solidFill>
              </a:rPr>
              <a:t>I  </a:t>
            </a:r>
            <a:r>
              <a:rPr lang="en-US" sz="2900" b="1" dirty="0" smtClean="0">
                <a:solidFill>
                  <a:srgbClr val="FF0000"/>
                </a:solidFill>
              </a:rPr>
              <a:t>…</a:t>
            </a:r>
            <a:r>
              <a:rPr lang="en-US" sz="2900" dirty="0" smtClean="0">
                <a:solidFill>
                  <a:srgbClr val="0000FF"/>
                </a:solidFill>
              </a:rPr>
              <a:t>  football </a:t>
            </a:r>
            <a:r>
              <a:rPr lang="en-US" sz="2200" b="1" dirty="0" smtClean="0">
                <a:solidFill>
                  <a:schemeClr val="tx1"/>
                </a:solidFill>
              </a:rPr>
              <a:t>(like).  </a:t>
            </a:r>
            <a:r>
              <a:rPr lang="en-US" sz="2900" b="1" dirty="0" smtClean="0">
                <a:solidFill>
                  <a:srgbClr val="FF0000"/>
                </a:solidFill>
              </a:rPr>
              <a:t>…</a:t>
            </a:r>
            <a:r>
              <a:rPr lang="en-US" sz="2900" dirty="0" smtClean="0">
                <a:solidFill>
                  <a:srgbClr val="0000FF"/>
                </a:solidFill>
              </a:rPr>
              <a:t> you like football, tennis or cakes</a:t>
            </a:r>
            <a:r>
              <a:rPr lang="en-US" sz="2900" b="1" dirty="0" smtClean="0">
                <a:solidFill>
                  <a:srgbClr val="FF0000"/>
                </a:solidFill>
              </a:rPr>
              <a:t>?</a:t>
            </a:r>
            <a:r>
              <a:rPr lang="en-US" sz="29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</a:rPr>
              <a:t>(do/does)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12290" name="Picture 2" descr="C:\Documents and Settings\Кабинет 5\Рабочий стол\презентации на категорию new\Present Simple  3 класс\картинки для презентации простого времени\ученики подняли руки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940" y="649224"/>
            <a:ext cx="1679741" cy="174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94557" y="2469506"/>
            <a:ext cx="424134" cy="34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01715" y="2396155"/>
            <a:ext cx="50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is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25624" y="2532889"/>
            <a:ext cx="443345" cy="284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59746" y="2397596"/>
            <a:ext cx="67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am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68861" y="2511351"/>
            <a:ext cx="665019" cy="284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816950" y="2402618"/>
            <a:ext cx="821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have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1133" y="2867417"/>
            <a:ext cx="519637" cy="345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44906" y="2809273"/>
            <a:ext cx="720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are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38734" y="2891192"/>
            <a:ext cx="453229" cy="325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02870" y="2770860"/>
            <a:ext cx="563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go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73040" y="2878174"/>
            <a:ext cx="1136073" cy="383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633849" y="2846371"/>
            <a:ext cx="130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d</a:t>
            </a:r>
            <a:r>
              <a:rPr lang="en-US" sz="2400" b="1" dirty="0" smtClean="0">
                <a:solidFill>
                  <a:srgbClr val="002060"/>
                </a:solidFill>
              </a:rPr>
              <a:t>on’t go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73636" y="3319173"/>
            <a:ext cx="561848" cy="347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70493" y="3227701"/>
            <a:ext cx="646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are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32064" y="3321285"/>
            <a:ext cx="641697" cy="347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832064" y="3251362"/>
            <a:ext cx="746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like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98613" y="3744076"/>
            <a:ext cx="711200" cy="303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128066" y="3630944"/>
            <a:ext cx="88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loves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424227" y="3751312"/>
            <a:ext cx="614219" cy="295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359806" y="3666524"/>
            <a:ext cx="777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likes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97958" y="4140527"/>
            <a:ext cx="498763" cy="317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952311" y="4065151"/>
            <a:ext cx="69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run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515020" y="4126983"/>
            <a:ext cx="614219" cy="317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490004" y="4056204"/>
            <a:ext cx="703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ride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35570" y="4566278"/>
            <a:ext cx="1409468" cy="309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235570" y="4519461"/>
            <a:ext cx="1468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d</a:t>
            </a:r>
            <a:r>
              <a:rPr lang="en-US" sz="2000" b="1" dirty="0" smtClean="0">
                <a:solidFill>
                  <a:srgbClr val="002060"/>
                </a:solidFill>
              </a:rPr>
              <a:t>oesn’t ride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842590" y="4582055"/>
            <a:ext cx="540002" cy="274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766974" y="4499398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eats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288" name="Прямоугольник 12287"/>
          <p:cNvSpPr/>
          <p:nvPr/>
        </p:nvSpPr>
        <p:spPr>
          <a:xfrm>
            <a:off x="1560751" y="4959778"/>
            <a:ext cx="1380648" cy="340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89" name="TextBox 12288"/>
          <p:cNvSpPr txBox="1"/>
          <p:nvPr/>
        </p:nvSpPr>
        <p:spPr>
          <a:xfrm>
            <a:off x="1603334" y="4907388"/>
            <a:ext cx="1607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d</a:t>
            </a:r>
            <a:r>
              <a:rPr lang="en-US" sz="2000" b="1" dirty="0" smtClean="0">
                <a:solidFill>
                  <a:srgbClr val="002060"/>
                </a:solidFill>
              </a:rPr>
              <a:t>on’t have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291" name="Прямоугольник 12290"/>
          <p:cNvSpPr/>
          <p:nvPr/>
        </p:nvSpPr>
        <p:spPr>
          <a:xfrm>
            <a:off x="7132582" y="4968723"/>
            <a:ext cx="799044" cy="331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92" name="TextBox 12291"/>
          <p:cNvSpPr txBox="1"/>
          <p:nvPr/>
        </p:nvSpPr>
        <p:spPr>
          <a:xfrm>
            <a:off x="7051871" y="4899052"/>
            <a:ext cx="101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cooks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293" name="Прямоугольник 12292"/>
          <p:cNvSpPr/>
          <p:nvPr/>
        </p:nvSpPr>
        <p:spPr>
          <a:xfrm>
            <a:off x="1603334" y="5377095"/>
            <a:ext cx="362622" cy="348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94" name="TextBox 12293"/>
          <p:cNvSpPr txBox="1"/>
          <p:nvPr/>
        </p:nvSpPr>
        <p:spPr>
          <a:xfrm>
            <a:off x="1572208" y="5326149"/>
            <a:ext cx="424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is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295" name="Прямоугольник 12294"/>
          <p:cNvSpPr/>
          <p:nvPr/>
        </p:nvSpPr>
        <p:spPr>
          <a:xfrm>
            <a:off x="5647247" y="5379364"/>
            <a:ext cx="921721" cy="348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96" name="TextBox 12295"/>
          <p:cNvSpPr txBox="1"/>
          <p:nvPr/>
        </p:nvSpPr>
        <p:spPr>
          <a:xfrm>
            <a:off x="5647247" y="5340930"/>
            <a:ext cx="104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teaches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297" name="Прямоугольник 12296"/>
          <p:cNvSpPr/>
          <p:nvPr/>
        </p:nvSpPr>
        <p:spPr>
          <a:xfrm>
            <a:off x="8750472" y="5359242"/>
            <a:ext cx="1207343" cy="338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98" name="TextBox 12297"/>
          <p:cNvSpPr txBox="1"/>
          <p:nvPr/>
        </p:nvSpPr>
        <p:spPr>
          <a:xfrm>
            <a:off x="8714645" y="5322930"/>
            <a:ext cx="1278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d</a:t>
            </a:r>
            <a:r>
              <a:rPr lang="en-US" sz="2000" b="1" dirty="0" smtClean="0">
                <a:solidFill>
                  <a:srgbClr val="002060"/>
                </a:solidFill>
              </a:rPr>
              <a:t>on’t play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299" name="Прямоугольник 12298"/>
          <p:cNvSpPr/>
          <p:nvPr/>
        </p:nvSpPr>
        <p:spPr>
          <a:xfrm>
            <a:off x="2161208" y="5802704"/>
            <a:ext cx="491377" cy="300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00" name="TextBox 12299"/>
          <p:cNvSpPr txBox="1"/>
          <p:nvPr/>
        </p:nvSpPr>
        <p:spPr>
          <a:xfrm>
            <a:off x="2103583" y="5714929"/>
            <a:ext cx="66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like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301" name="Прямоугольник 12300"/>
          <p:cNvSpPr/>
          <p:nvPr/>
        </p:nvSpPr>
        <p:spPr>
          <a:xfrm>
            <a:off x="4555559" y="5802704"/>
            <a:ext cx="443345" cy="300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02" name="TextBox 12301"/>
          <p:cNvSpPr txBox="1"/>
          <p:nvPr/>
        </p:nvSpPr>
        <p:spPr>
          <a:xfrm>
            <a:off x="4470398" y="5741040"/>
            <a:ext cx="61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Do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6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2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4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5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6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7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12288" grpId="0" animBg="1"/>
      <p:bldP spid="12289" grpId="0"/>
      <p:bldP spid="12291" grpId="0" animBg="1"/>
      <p:bldP spid="12292" grpId="0"/>
      <p:bldP spid="12293" grpId="0" animBg="1"/>
      <p:bldP spid="12294" grpId="0"/>
      <p:bldP spid="12295" grpId="0" animBg="1"/>
      <p:bldP spid="12296" grpId="0"/>
      <p:bldP spid="12297" grpId="0" animBg="1"/>
      <p:bldP spid="12298" grpId="0"/>
      <p:bldP spid="12299" grpId="0" animBg="1"/>
      <p:bldP spid="12300" grpId="0"/>
      <p:bldP spid="12301" grpId="0" animBg="1"/>
      <p:bldP spid="123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Present Simple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1345" y="2377440"/>
            <a:ext cx="10510982" cy="382016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D60093"/>
                </a:solidFill>
              </a:rPr>
              <a:t>э</a:t>
            </a:r>
            <a:r>
              <a:rPr lang="ru-RU" sz="2800" b="1" dirty="0" smtClean="0">
                <a:solidFill>
                  <a:srgbClr val="D60093"/>
                </a:solidFill>
              </a:rPr>
              <a:t>то настоящее простое время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и</a:t>
            </a:r>
            <a:r>
              <a:rPr lang="ru-RU" sz="2800" b="1" dirty="0" smtClean="0">
                <a:solidFill>
                  <a:srgbClr val="0070C0"/>
                </a:solidFill>
              </a:rPr>
              <a:t>спользуется, когда действие повторяется регулярно, постоянно, всегда, каждый день</a:t>
            </a:r>
            <a:r>
              <a:rPr lang="en-US" sz="2800" b="1" dirty="0" smtClean="0">
                <a:solidFill>
                  <a:srgbClr val="0070C0"/>
                </a:solidFill>
              </a:rPr>
              <a:t>/</a:t>
            </a:r>
            <a:r>
              <a:rPr lang="ru-RU" sz="2800" b="1" dirty="0" smtClean="0">
                <a:solidFill>
                  <a:srgbClr val="0070C0"/>
                </a:solidFill>
              </a:rPr>
              <a:t>каждую неделю</a:t>
            </a:r>
            <a:r>
              <a:rPr lang="en-US" sz="2800" b="1" dirty="0" smtClean="0">
                <a:solidFill>
                  <a:srgbClr val="0070C0"/>
                </a:solidFill>
              </a:rPr>
              <a:t>/</a:t>
            </a:r>
            <a:r>
              <a:rPr lang="ru-RU" sz="2800" b="1" dirty="0" smtClean="0">
                <a:solidFill>
                  <a:srgbClr val="0070C0"/>
                </a:solidFill>
              </a:rPr>
              <a:t>каждый месяц</a:t>
            </a:r>
            <a:r>
              <a:rPr lang="en-US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smtClean="0">
                <a:solidFill>
                  <a:srgbClr val="0070C0"/>
                </a:solidFill>
              </a:rPr>
              <a:t>часто, обычно</a:t>
            </a:r>
          </a:p>
          <a:p>
            <a:r>
              <a:rPr lang="ru-RU" sz="2800" b="1" dirty="0">
                <a:solidFill>
                  <a:srgbClr val="00B050"/>
                </a:solidFill>
              </a:rPr>
              <a:t>в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u="sng" dirty="0" smtClean="0">
                <a:solidFill>
                  <a:srgbClr val="7030A0"/>
                </a:solidFill>
              </a:rPr>
              <a:t>3 лице единственного числа </a:t>
            </a:r>
            <a:r>
              <a:rPr lang="ru-RU" sz="2800" b="1" dirty="0" smtClean="0">
                <a:solidFill>
                  <a:srgbClr val="00B050"/>
                </a:solidFill>
              </a:rPr>
              <a:t>к глаголу добавляется окончание </a:t>
            </a:r>
            <a:r>
              <a:rPr lang="en-US" sz="2800" b="1" dirty="0" smtClean="0">
                <a:solidFill>
                  <a:srgbClr val="FF0000"/>
                </a:solidFill>
              </a:rPr>
              <a:t>–s </a:t>
            </a:r>
            <a:r>
              <a:rPr lang="ru-RU" sz="2800" b="1" dirty="0" smtClean="0">
                <a:solidFill>
                  <a:srgbClr val="00B050"/>
                </a:solidFill>
              </a:rPr>
              <a:t>или </a:t>
            </a:r>
            <a:r>
              <a:rPr lang="en-US" sz="2800" b="1" dirty="0" smtClean="0">
                <a:solidFill>
                  <a:srgbClr val="FF0000"/>
                </a:solidFill>
              </a:rPr>
              <a:t>–</a:t>
            </a:r>
            <a:r>
              <a:rPr lang="en-US" sz="2800" b="1" dirty="0" err="1" smtClean="0">
                <a:solidFill>
                  <a:srgbClr val="FF0000"/>
                </a:solidFill>
              </a:rPr>
              <a:t>es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990000"/>
                </a:solidFill>
              </a:rPr>
              <a:t>Вспомогательные глаголы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- </a:t>
            </a:r>
            <a:r>
              <a:rPr lang="en-US" sz="2800" b="1" dirty="0" smtClean="0">
                <a:solidFill>
                  <a:srgbClr val="002060"/>
                </a:solidFill>
              </a:rPr>
              <a:t>do/ does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Documents and Settings\Кабинет 5\Рабочий стол\презентации на категорию new\Present Simple  3 класс\картинки для презентации простого времени\думаю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309" y="328137"/>
            <a:ext cx="1376491" cy="174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24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Present </a:t>
            </a:r>
            <a:r>
              <a:rPr lang="en-US" sz="5400" b="1" dirty="0" smtClean="0">
                <a:solidFill>
                  <a:srgbClr val="C00000"/>
                </a:solidFill>
              </a:rPr>
              <a:t>Simple</a:t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утвердительные предложения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614658"/>
              </p:ext>
            </p:extLst>
          </p:nvPr>
        </p:nvGraphicFramePr>
        <p:xfrm>
          <a:off x="1014984" y="2496313"/>
          <a:ext cx="10113264" cy="3657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83"/>
                <a:gridCol w="5804693"/>
                <a:gridCol w="3371088"/>
              </a:tblGrid>
              <a:tr h="57205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Лицо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Единственное число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Множественное число</a:t>
                      </a:r>
                      <a:endParaRPr lang="ru-RU" sz="2400" dirty="0"/>
                    </a:p>
                  </a:txBody>
                  <a:tcPr/>
                </a:tc>
              </a:tr>
              <a:tr h="58075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ru-RU" sz="32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33CC"/>
                          </a:solidFill>
                        </a:rPr>
                        <a:t>I</a:t>
                      </a:r>
                      <a:r>
                        <a:rPr lang="en-US" sz="3200" b="1" baseline="0" dirty="0" smtClean="0">
                          <a:solidFill>
                            <a:srgbClr val="0033CC"/>
                          </a:solidFill>
                        </a:rPr>
                        <a:t> like English</a:t>
                      </a:r>
                      <a:endParaRPr lang="ru-RU" sz="32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33CC"/>
                          </a:solidFill>
                        </a:rPr>
                        <a:t>We like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075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33CC"/>
                          </a:solidFill>
                        </a:rPr>
                        <a:t>2</a:t>
                      </a:r>
                      <a:endParaRPr lang="ru-RU" sz="32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33CC"/>
                          </a:solidFill>
                        </a:rPr>
                        <a:t>You like English</a:t>
                      </a:r>
                      <a:endParaRPr lang="ru-RU" sz="32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33CC"/>
                          </a:solidFill>
                        </a:rPr>
                        <a:t>You like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31127">
                <a:tc rowSpan="3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33CC"/>
                          </a:solidFill>
                        </a:rPr>
                        <a:t>3</a:t>
                      </a:r>
                      <a:endParaRPr lang="ru-RU" sz="32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He like</a:t>
                      </a:r>
                      <a:r>
                        <a:rPr lang="en-US" sz="3600" b="1" dirty="0" smtClean="0">
                          <a:solidFill>
                            <a:srgbClr val="92D050"/>
                          </a:solidFill>
                        </a:rPr>
                        <a:t>s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33CC"/>
                          </a:solidFill>
                        </a:rPr>
                        <a:t>They like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418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She like</a:t>
                      </a:r>
                      <a:r>
                        <a:rPr lang="en-US" sz="3600" b="1" dirty="0" smtClean="0">
                          <a:solidFill>
                            <a:srgbClr val="92D050"/>
                          </a:solidFill>
                        </a:rPr>
                        <a:t>s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418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It like</a:t>
                      </a:r>
                      <a:r>
                        <a:rPr lang="en-US" sz="3600" b="1" dirty="0" smtClean="0">
                          <a:solidFill>
                            <a:srgbClr val="92D050"/>
                          </a:solidFill>
                        </a:rPr>
                        <a:t>s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C:\Documents and Settings\Кабинет 5\Рабочий стол\презентации на категорию new\Present Simple  3 класс\картинки для презентации простого времени\английский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980" y="975360"/>
            <a:ext cx="1635252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65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Present </a:t>
            </a:r>
            <a:r>
              <a:rPr lang="en-US" sz="5400" b="1" dirty="0" smtClean="0">
                <a:solidFill>
                  <a:srgbClr val="C00000"/>
                </a:solidFill>
              </a:rPr>
              <a:t>Simple</a:t>
            </a:r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утвердительные предложения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519974"/>
              </p:ext>
            </p:extLst>
          </p:nvPr>
        </p:nvGraphicFramePr>
        <p:xfrm>
          <a:off x="1014984" y="2496313"/>
          <a:ext cx="10113264" cy="3657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83"/>
                <a:gridCol w="5804693"/>
                <a:gridCol w="3371088"/>
              </a:tblGrid>
              <a:tr h="57205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Лицо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Единственное число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Множественное число</a:t>
                      </a:r>
                      <a:endParaRPr lang="ru-RU" sz="2400" dirty="0"/>
                    </a:p>
                  </a:txBody>
                  <a:tcPr/>
                </a:tc>
              </a:tr>
              <a:tr h="58075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ru-RU" sz="32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33CC"/>
                          </a:solidFill>
                        </a:rPr>
                        <a:t>I</a:t>
                      </a:r>
                      <a:r>
                        <a:rPr lang="en-US" sz="3200" b="1" baseline="0" dirty="0" smtClean="0">
                          <a:solidFill>
                            <a:srgbClr val="0033CC"/>
                          </a:solidFill>
                        </a:rPr>
                        <a:t> go</a:t>
                      </a:r>
                      <a:r>
                        <a:rPr lang="ru-RU" sz="3200" b="1" baseline="0" dirty="0" smtClean="0">
                          <a:solidFill>
                            <a:srgbClr val="0033CC"/>
                          </a:solidFill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rgbClr val="0033CC"/>
                          </a:solidFill>
                        </a:rPr>
                        <a:t>to school</a:t>
                      </a:r>
                      <a:endParaRPr lang="ru-RU" sz="32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33CC"/>
                          </a:solidFill>
                        </a:rPr>
                        <a:t>We go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school</a:t>
                      </a:r>
                      <a:endParaRPr lang="ru-RU" sz="32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58075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33CC"/>
                          </a:solidFill>
                        </a:rPr>
                        <a:t>2</a:t>
                      </a:r>
                      <a:endParaRPr lang="ru-RU" sz="32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33CC"/>
                          </a:solidFill>
                        </a:rPr>
                        <a:t>You go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school</a:t>
                      </a:r>
                      <a:endParaRPr lang="ru-RU" sz="32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33CC"/>
                          </a:solidFill>
                        </a:rPr>
                        <a:t>You go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school</a:t>
                      </a:r>
                      <a:endParaRPr lang="ru-RU" sz="32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631127">
                <a:tc rowSpan="3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33CC"/>
                          </a:solidFill>
                        </a:rPr>
                        <a:t>3</a:t>
                      </a:r>
                      <a:endParaRPr lang="ru-RU" sz="32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He go</a:t>
                      </a:r>
                      <a:r>
                        <a:rPr lang="en-US" sz="3600" b="1" dirty="0" smtClean="0">
                          <a:solidFill>
                            <a:srgbClr val="92D050"/>
                          </a:solidFill>
                        </a:rPr>
                        <a:t>es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school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33CC"/>
                          </a:solidFill>
                        </a:rPr>
                        <a:t>They go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school</a:t>
                      </a:r>
                      <a:endParaRPr lang="ru-RU" sz="32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6418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She go</a:t>
                      </a:r>
                      <a:r>
                        <a:rPr lang="en-US" sz="3600" b="1" dirty="0" smtClean="0">
                          <a:solidFill>
                            <a:srgbClr val="92D050"/>
                          </a:solidFill>
                        </a:rPr>
                        <a:t>es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school</a:t>
                      </a:r>
                      <a:r>
                        <a:rPr lang="en-US" sz="36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418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It</a:t>
                      </a:r>
                      <a:r>
                        <a:rPr lang="en-US" sz="3200" b="1" dirty="0" smtClean="0">
                          <a:solidFill>
                            <a:srgbClr val="0033CC"/>
                          </a:solidFill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go</a:t>
                      </a:r>
                      <a:r>
                        <a:rPr lang="en-US" sz="3600" b="1" dirty="0" smtClean="0">
                          <a:solidFill>
                            <a:srgbClr val="92D050"/>
                          </a:solidFill>
                        </a:rPr>
                        <a:t>es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school</a:t>
                      </a:r>
                      <a:r>
                        <a:rPr lang="en-US" sz="36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C:\Documents and Settings\Кабинет 5\Рабочий стол\презентации на категорию new\Present Simple  3 класс\картинки для презентации простого времени\в школу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90" y="907086"/>
            <a:ext cx="1542330" cy="147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88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1511" y="905548"/>
            <a:ext cx="9601196" cy="130386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Вставьте глаголы в правильной форме: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u="sng" dirty="0">
                <a:solidFill>
                  <a:srgbClr val="7030A0"/>
                </a:solidFill>
              </a:rPr>
              <a:t>нет окончания</a:t>
            </a:r>
            <a:r>
              <a:rPr lang="en-US" sz="3200" b="1" dirty="0">
                <a:solidFill>
                  <a:srgbClr val="C00000"/>
                </a:solidFill>
              </a:rPr>
              <a:t>/ </a:t>
            </a:r>
            <a:r>
              <a:rPr lang="en-US" sz="3200" b="1" u="sng" dirty="0">
                <a:solidFill>
                  <a:srgbClr val="7030A0"/>
                </a:solidFill>
              </a:rPr>
              <a:t>-s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или </a:t>
            </a:r>
            <a:r>
              <a:rPr lang="en-US" sz="3200" b="1" u="sng" dirty="0">
                <a:solidFill>
                  <a:srgbClr val="7030A0"/>
                </a:solidFill>
              </a:rPr>
              <a:t>-</a:t>
            </a:r>
            <a:r>
              <a:rPr lang="en-US" sz="3200" b="1" u="sng" dirty="0" err="1">
                <a:solidFill>
                  <a:srgbClr val="7030A0"/>
                </a:solidFill>
              </a:rPr>
              <a:t>es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75855" y="2733963"/>
            <a:ext cx="4849090" cy="329738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I </a:t>
            </a:r>
            <a:r>
              <a:rPr lang="en-US" b="1" dirty="0" smtClean="0">
                <a:solidFill>
                  <a:srgbClr val="0033CC"/>
                </a:solidFill>
              </a:rPr>
              <a:t>  …   exercises</a:t>
            </a:r>
            <a:r>
              <a:rPr lang="ru-RU" b="1" dirty="0" smtClean="0">
                <a:solidFill>
                  <a:srgbClr val="0033CC"/>
                </a:solidFill>
              </a:rPr>
              <a:t> 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>
                <a:solidFill>
                  <a:srgbClr val="0033CC"/>
                </a:solidFill>
              </a:rPr>
              <a:t>every day </a:t>
            </a:r>
            <a:r>
              <a:rPr lang="ru-RU" b="1" dirty="0">
                <a:solidFill>
                  <a:srgbClr val="FF3300"/>
                </a:solidFill>
              </a:rPr>
              <a:t>(</a:t>
            </a:r>
            <a:r>
              <a:rPr lang="en-US" b="1" dirty="0">
                <a:solidFill>
                  <a:srgbClr val="FF3300"/>
                </a:solidFill>
              </a:rPr>
              <a:t>do</a:t>
            </a:r>
            <a:r>
              <a:rPr lang="en-US" b="1" dirty="0" smtClean="0">
                <a:solidFill>
                  <a:srgbClr val="FF3300"/>
                </a:solidFill>
              </a:rPr>
              <a:t>).</a:t>
            </a:r>
            <a:endParaRPr lang="ru-RU" b="1" dirty="0" smtClean="0">
              <a:solidFill>
                <a:srgbClr val="FF3300"/>
              </a:solidFill>
            </a:endParaRPr>
          </a:p>
          <a:p>
            <a:r>
              <a:rPr lang="en-US" b="1" dirty="0">
                <a:solidFill>
                  <a:srgbClr val="0033CC"/>
                </a:solidFill>
              </a:rPr>
              <a:t>He </a:t>
            </a:r>
            <a:r>
              <a:rPr lang="en-US" b="1" dirty="0" smtClean="0">
                <a:solidFill>
                  <a:srgbClr val="0033CC"/>
                </a:solidFill>
              </a:rPr>
              <a:t>    …     dogs </a:t>
            </a:r>
            <a:r>
              <a:rPr lang="en-US" b="1" dirty="0">
                <a:solidFill>
                  <a:srgbClr val="FF3300"/>
                </a:solidFill>
              </a:rPr>
              <a:t>(love</a:t>
            </a:r>
            <a:r>
              <a:rPr lang="en-US" b="1" dirty="0" smtClean="0">
                <a:solidFill>
                  <a:srgbClr val="FF3300"/>
                </a:solidFill>
              </a:rPr>
              <a:t>).</a:t>
            </a:r>
            <a:endParaRPr lang="ru-RU" b="1" dirty="0" smtClean="0">
              <a:solidFill>
                <a:srgbClr val="FF3300"/>
              </a:solidFill>
            </a:endParaRPr>
          </a:p>
          <a:p>
            <a:r>
              <a:rPr lang="en-US" b="1" dirty="0" smtClean="0">
                <a:solidFill>
                  <a:srgbClr val="0033CC"/>
                </a:solidFill>
              </a:rPr>
              <a:t>You       </a:t>
            </a:r>
            <a:r>
              <a:rPr lang="en-US" b="1" dirty="0">
                <a:solidFill>
                  <a:srgbClr val="0033CC"/>
                </a:solidFill>
              </a:rPr>
              <a:t>… </a:t>
            </a:r>
            <a:r>
              <a:rPr lang="en-US" b="1" dirty="0" smtClean="0">
                <a:solidFill>
                  <a:srgbClr val="0033CC"/>
                </a:solidFill>
              </a:rPr>
              <a:t>   the </a:t>
            </a:r>
            <a:r>
              <a:rPr lang="en-US" b="1" dirty="0">
                <a:solidFill>
                  <a:srgbClr val="0033CC"/>
                </a:solidFill>
              </a:rPr>
              <a:t>car well </a:t>
            </a:r>
            <a:r>
              <a:rPr lang="en-US" b="1" dirty="0">
                <a:solidFill>
                  <a:srgbClr val="FF3300"/>
                </a:solidFill>
              </a:rPr>
              <a:t>(drive</a:t>
            </a:r>
            <a:r>
              <a:rPr lang="en-US" b="1" dirty="0" smtClean="0">
                <a:solidFill>
                  <a:srgbClr val="FF3300"/>
                </a:solidFill>
              </a:rPr>
              <a:t>).</a:t>
            </a:r>
            <a:endParaRPr lang="ru-RU" b="1" dirty="0" smtClean="0">
              <a:solidFill>
                <a:srgbClr val="FF3300"/>
              </a:solidFill>
            </a:endParaRPr>
          </a:p>
          <a:p>
            <a:r>
              <a:rPr lang="en-US" b="1" dirty="0">
                <a:solidFill>
                  <a:srgbClr val="0033CC"/>
                </a:solidFill>
              </a:rPr>
              <a:t>She </a:t>
            </a:r>
            <a:r>
              <a:rPr lang="en-US" b="1" dirty="0" smtClean="0">
                <a:solidFill>
                  <a:srgbClr val="0033CC"/>
                </a:solidFill>
              </a:rPr>
              <a:t>    …     a </a:t>
            </a:r>
            <a:r>
              <a:rPr lang="en-US" b="1" dirty="0">
                <a:solidFill>
                  <a:srgbClr val="0033CC"/>
                </a:solidFill>
              </a:rPr>
              <a:t>book every </a:t>
            </a:r>
            <a:r>
              <a:rPr lang="en-US" b="1" dirty="0" smtClean="0">
                <a:solidFill>
                  <a:srgbClr val="0033CC"/>
                </a:solidFill>
              </a:rPr>
              <a:t>evening </a:t>
            </a:r>
            <a:r>
              <a:rPr lang="en-US" b="1" dirty="0" smtClean="0">
                <a:solidFill>
                  <a:srgbClr val="FF3300"/>
                </a:solidFill>
              </a:rPr>
              <a:t>(read).</a:t>
            </a:r>
            <a:endParaRPr lang="ru-RU" b="1" dirty="0" smtClean="0">
              <a:solidFill>
                <a:srgbClr val="FF3300"/>
              </a:solidFill>
            </a:endParaRPr>
          </a:p>
          <a:p>
            <a:r>
              <a:rPr lang="en-US" b="1" dirty="0">
                <a:solidFill>
                  <a:srgbClr val="0033CC"/>
                </a:solidFill>
              </a:rPr>
              <a:t>It </a:t>
            </a:r>
            <a:r>
              <a:rPr lang="en-US" b="1" dirty="0" smtClean="0">
                <a:solidFill>
                  <a:srgbClr val="0033CC"/>
                </a:solidFill>
              </a:rPr>
              <a:t>    …     milk </a:t>
            </a:r>
            <a:r>
              <a:rPr lang="en-US" b="1" dirty="0">
                <a:solidFill>
                  <a:srgbClr val="0033CC"/>
                </a:solidFill>
              </a:rPr>
              <a:t>and fish </a:t>
            </a:r>
            <a:r>
              <a:rPr lang="en-US" b="1" dirty="0">
                <a:solidFill>
                  <a:srgbClr val="FF3300"/>
                </a:solidFill>
              </a:rPr>
              <a:t>(like).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32673" y="2733963"/>
            <a:ext cx="5220417" cy="329738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We </a:t>
            </a:r>
            <a:r>
              <a:rPr lang="en-US" b="1" dirty="0" smtClean="0">
                <a:solidFill>
                  <a:srgbClr val="006600"/>
                </a:solidFill>
              </a:rPr>
              <a:t>    …     </a:t>
            </a:r>
            <a:r>
              <a:rPr lang="en-US" b="1" dirty="0">
                <a:solidFill>
                  <a:srgbClr val="006600"/>
                </a:solidFill>
              </a:rPr>
              <a:t>very bad </a:t>
            </a:r>
            <a:r>
              <a:rPr lang="en-US" b="1" dirty="0">
                <a:solidFill>
                  <a:srgbClr val="FF3300"/>
                </a:solidFill>
              </a:rPr>
              <a:t>(swim</a:t>
            </a:r>
            <a:r>
              <a:rPr lang="en-US" b="1" dirty="0" smtClean="0">
                <a:solidFill>
                  <a:srgbClr val="FF3300"/>
                </a:solidFill>
              </a:rPr>
              <a:t>).</a:t>
            </a:r>
            <a:endParaRPr lang="ru-RU" b="1" dirty="0" smtClean="0">
              <a:solidFill>
                <a:srgbClr val="FF3300"/>
              </a:solidFill>
            </a:endParaRPr>
          </a:p>
          <a:p>
            <a:pPr lvl="0">
              <a:buClr>
                <a:srgbClr val="B15E28"/>
              </a:buClr>
            </a:pPr>
            <a:r>
              <a:rPr lang="en-US" b="1" dirty="0">
                <a:solidFill>
                  <a:srgbClr val="006600"/>
                </a:solidFill>
              </a:rPr>
              <a:t>They </a:t>
            </a:r>
            <a:r>
              <a:rPr lang="en-US" b="1" dirty="0" smtClean="0">
                <a:solidFill>
                  <a:srgbClr val="006600"/>
                </a:solidFill>
              </a:rPr>
              <a:t>   …    </a:t>
            </a:r>
            <a:r>
              <a:rPr lang="en-US" b="1" dirty="0">
                <a:solidFill>
                  <a:srgbClr val="006600"/>
                </a:solidFill>
              </a:rPr>
              <a:t>a horse on Sunday </a:t>
            </a:r>
            <a:r>
              <a:rPr lang="en-US" b="1" dirty="0">
                <a:solidFill>
                  <a:srgbClr val="FF3300"/>
                </a:solidFill>
              </a:rPr>
              <a:t>(ride).</a:t>
            </a:r>
          </a:p>
          <a:p>
            <a:pPr lvl="0">
              <a:buClr>
                <a:srgbClr val="B15E28"/>
              </a:buClr>
            </a:pPr>
            <a:r>
              <a:rPr lang="en-US" b="1" dirty="0">
                <a:solidFill>
                  <a:srgbClr val="006600"/>
                </a:solidFill>
              </a:rPr>
              <a:t>He </a:t>
            </a:r>
            <a:r>
              <a:rPr lang="en-US" b="1" dirty="0" smtClean="0">
                <a:solidFill>
                  <a:srgbClr val="006600"/>
                </a:solidFill>
              </a:rPr>
              <a:t>   …   3 </a:t>
            </a:r>
            <a:r>
              <a:rPr lang="en-US" b="1" dirty="0">
                <a:solidFill>
                  <a:srgbClr val="006600"/>
                </a:solidFill>
              </a:rPr>
              <a:t>hamsters at home </a:t>
            </a:r>
            <a:r>
              <a:rPr lang="en-US" b="1" dirty="0">
                <a:solidFill>
                  <a:srgbClr val="FF3300"/>
                </a:solidFill>
              </a:rPr>
              <a:t>(</a:t>
            </a:r>
            <a:r>
              <a:rPr lang="en-US" b="1" dirty="0" smtClean="0">
                <a:solidFill>
                  <a:srgbClr val="FF3300"/>
                </a:solidFill>
              </a:rPr>
              <a:t>have).</a:t>
            </a:r>
            <a:endParaRPr lang="ru-RU" b="1" dirty="0" smtClean="0">
              <a:solidFill>
                <a:srgbClr val="FF3300"/>
              </a:solidFill>
            </a:endParaRPr>
          </a:p>
          <a:p>
            <a:pPr lvl="0">
              <a:buClr>
                <a:srgbClr val="B15E28"/>
              </a:buClr>
            </a:pPr>
            <a:r>
              <a:rPr lang="en-US" b="1" dirty="0">
                <a:solidFill>
                  <a:srgbClr val="006600"/>
                </a:solidFill>
              </a:rPr>
              <a:t>This </a:t>
            </a:r>
            <a:r>
              <a:rPr lang="en-US" b="1" dirty="0" smtClean="0">
                <a:solidFill>
                  <a:srgbClr val="006600"/>
                </a:solidFill>
              </a:rPr>
              <a:t>rabbit  …  </a:t>
            </a:r>
            <a:r>
              <a:rPr lang="en-US" b="1" dirty="0">
                <a:solidFill>
                  <a:srgbClr val="006600"/>
                </a:solidFill>
              </a:rPr>
              <a:t>so cute </a:t>
            </a:r>
            <a:r>
              <a:rPr lang="en-US" b="1" dirty="0">
                <a:solidFill>
                  <a:srgbClr val="FF3300"/>
                </a:solidFill>
              </a:rPr>
              <a:t>(be</a:t>
            </a:r>
            <a:r>
              <a:rPr lang="en-US" b="1" dirty="0" smtClean="0">
                <a:solidFill>
                  <a:srgbClr val="FF3300"/>
                </a:solidFill>
              </a:rPr>
              <a:t>).</a:t>
            </a:r>
            <a:endParaRPr lang="ru-RU" b="1" dirty="0" smtClean="0">
              <a:solidFill>
                <a:srgbClr val="FF3300"/>
              </a:solidFill>
            </a:endParaRPr>
          </a:p>
          <a:p>
            <a:pPr lvl="0">
              <a:buClr>
                <a:srgbClr val="B15E28"/>
              </a:buClr>
            </a:pPr>
            <a:r>
              <a:rPr lang="en-US" b="1" dirty="0">
                <a:solidFill>
                  <a:srgbClr val="006600"/>
                </a:solidFill>
              </a:rPr>
              <a:t>Polly </a:t>
            </a:r>
            <a:r>
              <a:rPr lang="en-US" b="1" dirty="0" smtClean="0">
                <a:solidFill>
                  <a:srgbClr val="006600"/>
                </a:solidFill>
              </a:rPr>
              <a:t>      …     at </a:t>
            </a:r>
            <a:r>
              <a:rPr lang="en-US" b="1" dirty="0">
                <a:solidFill>
                  <a:srgbClr val="006600"/>
                </a:solidFill>
              </a:rPr>
              <a:t>six o’clock </a:t>
            </a:r>
            <a:r>
              <a:rPr lang="en-US" b="1" dirty="0">
                <a:solidFill>
                  <a:srgbClr val="FF3300"/>
                </a:solidFill>
              </a:rPr>
              <a:t>(dance).</a:t>
            </a:r>
          </a:p>
          <a:p>
            <a:pPr lvl="0">
              <a:buClr>
                <a:srgbClr val="B15E28"/>
              </a:buClr>
            </a:pPr>
            <a:endParaRPr lang="en-US" sz="2800" b="1" dirty="0">
              <a:solidFill>
                <a:srgbClr val="FF0066"/>
              </a:solidFill>
            </a:endParaRPr>
          </a:p>
          <a:p>
            <a:endParaRPr lang="ru-RU" dirty="0"/>
          </a:p>
        </p:txBody>
      </p:sp>
      <p:pic>
        <p:nvPicPr>
          <p:cNvPr id="6" name="Рисунок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443" y="1557482"/>
            <a:ext cx="2190750" cy="9525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351866" y="2733963"/>
            <a:ext cx="591194" cy="399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do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60123" y="3251663"/>
            <a:ext cx="879327" cy="441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loves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35065" y="3750340"/>
            <a:ext cx="932653" cy="477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drive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60123" y="4348081"/>
            <a:ext cx="985980" cy="334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reads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33947" y="5208316"/>
            <a:ext cx="879327" cy="366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likes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75055" y="2754939"/>
            <a:ext cx="912089" cy="378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</a:rPr>
              <a:t>swim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33673" y="3307984"/>
            <a:ext cx="785091" cy="329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</a:rPr>
              <a:t>ride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75055" y="4150630"/>
            <a:ext cx="720436" cy="360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</a:rPr>
              <a:t>has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18764" y="4689047"/>
            <a:ext cx="434109" cy="317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</a:rPr>
              <a:t>is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33673" y="5213518"/>
            <a:ext cx="1123374" cy="378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</a:rPr>
              <a:t>dances</a:t>
            </a:r>
            <a:endParaRPr lang="ru-RU" sz="2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4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  <p:bldP spid="7" grpId="0" uiExpand="1" animBg="1"/>
      <p:bldP spid="8" grpId="0" uiExpand="1" animBg="1"/>
      <p:bldP spid="9" grpId="0" uiExpand="1" animBg="1"/>
      <p:bldP spid="10" grpId="0" uiExpan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39276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Present </a:t>
            </a:r>
            <a:r>
              <a:rPr lang="en-US" sz="5400" b="1" dirty="0" smtClean="0">
                <a:solidFill>
                  <a:srgbClr val="C00000"/>
                </a:solidFill>
              </a:rPr>
              <a:t>Simple</a:t>
            </a:r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вопросительные </a:t>
            </a:r>
            <a:r>
              <a:rPr lang="ru-RU" b="1" dirty="0">
                <a:solidFill>
                  <a:srgbClr val="00B050"/>
                </a:solidFill>
              </a:rPr>
              <a:t>предложения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557539"/>
              </p:ext>
            </p:extLst>
          </p:nvPr>
        </p:nvGraphicFramePr>
        <p:xfrm>
          <a:off x="676656" y="2496313"/>
          <a:ext cx="10826496" cy="3648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598"/>
                <a:gridCol w="6214066"/>
                <a:gridCol w="3608832"/>
              </a:tblGrid>
              <a:tr h="57205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Лицо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Единственное число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Множественное число</a:t>
                      </a:r>
                      <a:endParaRPr lang="ru-RU" sz="2400" dirty="0"/>
                    </a:p>
                  </a:txBody>
                  <a:tcPr/>
                </a:tc>
              </a:tr>
              <a:tr h="58075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33CC"/>
                          </a:solidFill>
                        </a:rPr>
                        <a:t>Do</a:t>
                      </a:r>
                      <a:r>
                        <a:rPr lang="en-US" sz="2800" b="1" baseline="0" dirty="0" smtClean="0">
                          <a:solidFill>
                            <a:srgbClr val="0033CC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33CC"/>
                          </a:solidFill>
                        </a:rPr>
                        <a:t>I</a:t>
                      </a:r>
                      <a:r>
                        <a:rPr lang="en-US" sz="2800" b="1" baseline="0" dirty="0" smtClean="0">
                          <a:solidFill>
                            <a:srgbClr val="0033CC"/>
                          </a:solidFill>
                        </a:rPr>
                        <a:t> go to school?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33CC"/>
                          </a:solidFill>
                        </a:rPr>
                        <a:t>Do</a:t>
                      </a:r>
                      <a:r>
                        <a:rPr lang="en-US" sz="2800" b="1" baseline="0" dirty="0" smtClean="0">
                          <a:solidFill>
                            <a:srgbClr val="0033CC"/>
                          </a:solidFill>
                        </a:rPr>
                        <a:t> w</a:t>
                      </a:r>
                      <a:r>
                        <a:rPr lang="en-US" sz="2800" b="1" dirty="0" smtClean="0">
                          <a:solidFill>
                            <a:srgbClr val="0033CC"/>
                          </a:solidFill>
                        </a:rPr>
                        <a:t>e go to school?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58075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33CC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33CC"/>
                          </a:solidFill>
                        </a:rPr>
                        <a:t>Do</a:t>
                      </a:r>
                      <a:r>
                        <a:rPr lang="en-US" sz="2800" b="1" baseline="0" dirty="0" smtClean="0">
                          <a:solidFill>
                            <a:srgbClr val="0033CC"/>
                          </a:solidFill>
                        </a:rPr>
                        <a:t> y</a:t>
                      </a:r>
                      <a:r>
                        <a:rPr lang="en-US" sz="2800" b="1" dirty="0" smtClean="0">
                          <a:solidFill>
                            <a:srgbClr val="0033CC"/>
                          </a:solidFill>
                        </a:rPr>
                        <a:t>ou go to school?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33CC"/>
                          </a:solidFill>
                        </a:rPr>
                        <a:t>Do</a:t>
                      </a:r>
                      <a:r>
                        <a:rPr lang="en-US" sz="2800" b="1" baseline="0" dirty="0" smtClean="0">
                          <a:solidFill>
                            <a:srgbClr val="0033CC"/>
                          </a:solidFill>
                        </a:rPr>
                        <a:t> y</a:t>
                      </a:r>
                      <a:r>
                        <a:rPr lang="en-US" sz="2800" b="1" dirty="0" smtClean="0">
                          <a:solidFill>
                            <a:srgbClr val="0033CC"/>
                          </a:solidFill>
                        </a:rPr>
                        <a:t>ou go to school?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631127">
                <a:tc row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33CC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Does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 h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e go to college?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33CC"/>
                          </a:solidFill>
                        </a:rPr>
                        <a:t>Do</a:t>
                      </a:r>
                      <a:r>
                        <a:rPr lang="en-US" sz="2800" b="1" baseline="0" dirty="0" smtClean="0">
                          <a:solidFill>
                            <a:srgbClr val="0033CC"/>
                          </a:solidFill>
                        </a:rPr>
                        <a:t> t</a:t>
                      </a:r>
                      <a:r>
                        <a:rPr lang="en-US" sz="2800" b="1" dirty="0" smtClean="0">
                          <a:solidFill>
                            <a:srgbClr val="0033CC"/>
                          </a:solidFill>
                        </a:rPr>
                        <a:t>hey go to school?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6418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Does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 s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he go to college?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418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Does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 i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t go to college?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C:\Documents and Settings\Кабинет 5\Рабочий стол\презентации на категорию new\Present Simple  3 класс\картинки для презентации простого времени\ученики 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087" y="909808"/>
            <a:ext cx="1889760" cy="128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54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Present </a:t>
            </a:r>
            <a:r>
              <a:rPr lang="en-US" sz="5400" b="1" dirty="0" smtClean="0">
                <a:solidFill>
                  <a:srgbClr val="C00000"/>
                </a:solidFill>
              </a:rPr>
              <a:t>Simple</a:t>
            </a:r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краткие ответы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911898"/>
              </p:ext>
            </p:extLst>
          </p:nvPr>
        </p:nvGraphicFramePr>
        <p:xfrm>
          <a:off x="649225" y="2496313"/>
          <a:ext cx="10863071" cy="3648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989"/>
                <a:gridCol w="5385758"/>
                <a:gridCol w="4470324"/>
              </a:tblGrid>
              <a:tr h="57205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Лицо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Единственное число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Множественное число</a:t>
                      </a:r>
                      <a:endParaRPr lang="ru-RU" sz="2400" dirty="0"/>
                    </a:p>
                  </a:txBody>
                  <a:tcPr/>
                </a:tc>
              </a:tr>
              <a:tr h="58075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CC"/>
                          </a:solidFill>
                        </a:rPr>
                        <a:t>Yes, I</a:t>
                      </a:r>
                      <a:r>
                        <a:rPr lang="en-US" sz="2400" b="1" baseline="0" dirty="0" smtClean="0">
                          <a:solidFill>
                            <a:srgbClr val="0033CC"/>
                          </a:solidFill>
                        </a:rPr>
                        <a:t> do/No, I don’t.</a:t>
                      </a:r>
                      <a:endParaRPr lang="ru-RU" sz="24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CC"/>
                          </a:solidFill>
                        </a:rPr>
                        <a:t>Yes,</a:t>
                      </a:r>
                      <a:r>
                        <a:rPr lang="en-US" sz="2400" b="1" baseline="0" dirty="0" smtClean="0">
                          <a:solidFill>
                            <a:srgbClr val="0033CC"/>
                          </a:solidFill>
                        </a:rPr>
                        <a:t> w</a:t>
                      </a:r>
                      <a:r>
                        <a:rPr lang="en-US" sz="2400" b="1" dirty="0" smtClean="0">
                          <a:solidFill>
                            <a:srgbClr val="0033CC"/>
                          </a:solidFill>
                        </a:rPr>
                        <a:t>e do/No, we don’t.</a:t>
                      </a:r>
                      <a:endParaRPr lang="ru-RU" sz="24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58075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33CC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CC"/>
                          </a:solidFill>
                        </a:rPr>
                        <a:t>Yes, you do/No,</a:t>
                      </a:r>
                      <a:r>
                        <a:rPr lang="en-US" sz="2400" b="1" baseline="0" dirty="0" smtClean="0">
                          <a:solidFill>
                            <a:srgbClr val="0033CC"/>
                          </a:solidFill>
                        </a:rPr>
                        <a:t> you don’t</a:t>
                      </a:r>
                      <a:r>
                        <a:rPr lang="en-US" sz="2400" b="1" dirty="0" smtClean="0">
                          <a:solidFill>
                            <a:srgbClr val="0033CC"/>
                          </a:solidFill>
                        </a:rPr>
                        <a:t>.</a:t>
                      </a:r>
                      <a:endParaRPr lang="ru-RU" sz="24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CC"/>
                          </a:solidFill>
                        </a:rPr>
                        <a:t>Yes, you do/No, you don’t.</a:t>
                      </a:r>
                      <a:endParaRPr lang="ru-RU" sz="24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631127">
                <a:tc row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33CC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Yes,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h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e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does/No, he doesn’t.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CC"/>
                          </a:solidFill>
                        </a:rPr>
                        <a:t>Yes</a:t>
                      </a:r>
                      <a:r>
                        <a:rPr lang="en-US" sz="2400" b="1" baseline="0" dirty="0" smtClean="0">
                          <a:solidFill>
                            <a:srgbClr val="0033CC"/>
                          </a:solidFill>
                        </a:rPr>
                        <a:t>, t</a:t>
                      </a:r>
                      <a:r>
                        <a:rPr lang="en-US" sz="2400" b="1" dirty="0" smtClean="0">
                          <a:solidFill>
                            <a:srgbClr val="0033CC"/>
                          </a:solidFill>
                        </a:rPr>
                        <a:t>hey do/No, they don’t.</a:t>
                      </a:r>
                      <a:endParaRPr lang="ru-RU" sz="24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6418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Yes,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she does/No, she doesn’t.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418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Yes,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it does/No, it doesn’t.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8" name="Picture 2" descr="C:\Documents and Settings\Кабинет 5\Рабочий стол\презентации на категорию new\Present Simple  3 класс\картинки для презентации простого времени\ученик с карандашом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135" y="659934"/>
            <a:ext cx="1617345" cy="164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52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360" y="982132"/>
            <a:ext cx="10302240" cy="1303867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Сделайте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предложения вопросительными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4840" y="2789382"/>
            <a:ext cx="5440680" cy="3474258"/>
          </a:xfrm>
        </p:spPr>
        <p:txBody>
          <a:bodyPr/>
          <a:lstStyle/>
          <a:p>
            <a:pPr>
              <a:buClr>
                <a:srgbClr val="B15E28"/>
              </a:buClr>
            </a:pPr>
            <a:r>
              <a:rPr lang="en-US" sz="3000" b="1" dirty="0" smtClean="0">
                <a:solidFill>
                  <a:srgbClr val="0000FF"/>
                </a:solidFill>
              </a:rPr>
              <a:t>You speak good English.</a:t>
            </a:r>
          </a:p>
          <a:p>
            <a:pPr lvl="0">
              <a:buClr>
                <a:srgbClr val="B15E28"/>
              </a:buClr>
            </a:pPr>
            <a:r>
              <a:rPr lang="en-US" sz="3000" b="1" dirty="0" smtClean="0">
                <a:solidFill>
                  <a:srgbClr val="0000FF"/>
                </a:solidFill>
              </a:rPr>
              <a:t>She helps her mother to clean the house every Saturday.</a:t>
            </a:r>
          </a:p>
          <a:p>
            <a:pPr>
              <a:buClr>
                <a:srgbClr val="B15E28"/>
              </a:buClr>
            </a:pPr>
            <a:r>
              <a:rPr lang="en-US" sz="3000" b="1" dirty="0" smtClean="0">
                <a:solidFill>
                  <a:srgbClr val="0000FF"/>
                </a:solidFill>
              </a:rPr>
              <a:t>We like to play tennis.</a:t>
            </a:r>
          </a:p>
          <a:p>
            <a:pPr lvl="0">
              <a:buClr>
                <a:srgbClr val="B15E28"/>
              </a:buClr>
            </a:pPr>
            <a:r>
              <a:rPr lang="en-US" sz="3000" b="1" dirty="0" smtClean="0">
                <a:solidFill>
                  <a:srgbClr val="0000FF"/>
                </a:solidFill>
              </a:rPr>
              <a:t>She has 2 brothers.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1240" y="2789382"/>
            <a:ext cx="5425440" cy="3504738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6600"/>
                </a:solidFill>
              </a:rPr>
              <a:t>I read books every evening.</a:t>
            </a:r>
          </a:p>
          <a:p>
            <a:r>
              <a:rPr lang="en-US" sz="3000" b="1" dirty="0" smtClean="0">
                <a:solidFill>
                  <a:srgbClr val="006600"/>
                </a:solidFill>
              </a:rPr>
              <a:t>They have four pets at home.</a:t>
            </a:r>
          </a:p>
          <a:p>
            <a:r>
              <a:rPr lang="en-US" sz="3000" b="1" dirty="0" smtClean="0">
                <a:solidFill>
                  <a:srgbClr val="006600"/>
                </a:solidFill>
              </a:rPr>
              <a:t>He rides a bike very well.</a:t>
            </a:r>
          </a:p>
          <a:p>
            <a:r>
              <a:rPr lang="en-US" sz="3000" b="1" dirty="0" smtClean="0">
                <a:solidFill>
                  <a:srgbClr val="006600"/>
                </a:solidFill>
              </a:rPr>
              <a:t>It eats only milk.</a:t>
            </a:r>
          </a:p>
          <a:p>
            <a:r>
              <a:rPr lang="en-US" sz="3000" b="1" dirty="0" smtClean="0">
                <a:solidFill>
                  <a:srgbClr val="006600"/>
                </a:solidFill>
              </a:rPr>
              <a:t>You like to skate and to ski.</a:t>
            </a:r>
            <a:endParaRPr lang="ru-RU" sz="3000" b="1" dirty="0">
              <a:solidFill>
                <a:srgbClr val="006600"/>
              </a:solidFill>
            </a:endParaRPr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306" y="676800"/>
            <a:ext cx="960374" cy="1685399"/>
          </a:xfrm>
          <a:prstGeom prst="rect">
            <a:avLst/>
          </a:prstGeom>
        </p:spPr>
      </p:pic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975360" y="2789382"/>
            <a:ext cx="4126992" cy="51160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Do you speak English?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975360" y="3520440"/>
            <a:ext cx="5135880" cy="94183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Does she help her mother to clean the house every Saturday?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975360" y="4618182"/>
            <a:ext cx="4126992" cy="43410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Do we like to play tennis?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975359" y="5246255"/>
            <a:ext cx="4280131" cy="45045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Does she have 2 brothers?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10" name="Прямоугольник с двумя усеченными противолежащими углами 9"/>
          <p:cNvSpPr/>
          <p:nvPr/>
        </p:nvSpPr>
        <p:spPr>
          <a:xfrm>
            <a:off x="6428509" y="2789382"/>
            <a:ext cx="5024582" cy="51160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3300"/>
                </a:solidFill>
              </a:rPr>
              <a:t>Do I read books every evening?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6428509" y="3520440"/>
            <a:ext cx="4913746" cy="506615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3300"/>
                </a:solidFill>
              </a:rPr>
              <a:t>Do they have 4 pets at home?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6428509" y="4128655"/>
            <a:ext cx="4849091" cy="489527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3300"/>
                </a:solidFill>
              </a:rPr>
              <a:t>Does he ride a bike very well?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6416039" y="4729018"/>
            <a:ext cx="3586943" cy="517237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3300"/>
                </a:solidFill>
              </a:rPr>
              <a:t>Does it eat only milk?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14" name="Прямоугольник с двумя усеченными противолежащими углами 13"/>
          <p:cNvSpPr/>
          <p:nvPr/>
        </p:nvSpPr>
        <p:spPr>
          <a:xfrm>
            <a:off x="6428508" y="5375564"/>
            <a:ext cx="5108171" cy="52647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3300"/>
                </a:solidFill>
              </a:rPr>
              <a:t>Do you like to skate and to ski?</a:t>
            </a:r>
            <a:endParaRPr lang="ru-RU" sz="28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2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Ответьте на вопросы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4945" y="2560320"/>
            <a:ext cx="5321808" cy="3575304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>
                <a:solidFill>
                  <a:srgbClr val="006600"/>
                </a:solidFill>
              </a:rPr>
              <a:t>Do you play football well?</a:t>
            </a:r>
          </a:p>
          <a:p>
            <a:r>
              <a:rPr lang="en-US" sz="3200" b="1" dirty="0" smtClean="0">
                <a:solidFill>
                  <a:srgbClr val="006600"/>
                </a:solidFill>
              </a:rPr>
              <a:t>Does she speak good English?</a:t>
            </a:r>
          </a:p>
          <a:p>
            <a:r>
              <a:rPr lang="en-US" sz="3200" b="1" dirty="0" smtClean="0">
                <a:solidFill>
                  <a:srgbClr val="006600"/>
                </a:solidFill>
              </a:rPr>
              <a:t>Do we go to school?</a:t>
            </a:r>
          </a:p>
          <a:p>
            <a:r>
              <a:rPr lang="en-US" sz="3200" b="1" dirty="0" smtClean="0">
                <a:solidFill>
                  <a:srgbClr val="006600"/>
                </a:solidFill>
              </a:rPr>
              <a:t>Do you like hamsters?</a:t>
            </a:r>
          </a:p>
          <a:p>
            <a:r>
              <a:rPr lang="en-US" sz="3200" b="1" dirty="0" smtClean="0">
                <a:solidFill>
                  <a:srgbClr val="006600"/>
                </a:solidFill>
              </a:rPr>
              <a:t>Does your mother cook cakes?</a:t>
            </a:r>
          </a:p>
          <a:p>
            <a:endParaRPr lang="ru-RU" sz="3200" b="1" dirty="0">
              <a:solidFill>
                <a:srgbClr val="339933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367528" cy="3575304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Does he ride a bike?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Do they have a dog?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Does your friend read books every day?</a:t>
            </a:r>
            <a:endParaRPr lang="ru-RU" sz="3200" b="1" dirty="0">
              <a:solidFill>
                <a:srgbClr val="0000FF"/>
              </a:solidFill>
            </a:endParaRPr>
          </a:p>
          <a:p>
            <a:r>
              <a:rPr lang="en-US" sz="3200" b="1" dirty="0" smtClean="0">
                <a:solidFill>
                  <a:srgbClr val="0000FF"/>
                </a:solidFill>
              </a:rPr>
              <a:t>Does your cat eat fish?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Do you drive a car?</a:t>
            </a:r>
          </a:p>
        </p:txBody>
      </p:sp>
      <p:pic>
        <p:nvPicPr>
          <p:cNvPr id="8194" name="Picture 2" descr="C:\Documents and Settings\Кабинет 5\Рабочий стол\презентации на категорию new\Present Simple  3 класс\картинки для презентации простого времени\зайчиха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80" y="652543"/>
            <a:ext cx="1600200" cy="168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10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774</TotalTime>
  <Words>793</Words>
  <Application>Microsoft Office PowerPoint</Application>
  <PresentationFormat>Широкоэкранный</PresentationFormat>
  <Paragraphs>177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Garamond</vt:lpstr>
      <vt:lpstr>Натуральные материалы</vt:lpstr>
      <vt:lpstr>Present Simple</vt:lpstr>
      <vt:lpstr>Present Simple</vt:lpstr>
      <vt:lpstr>Present Simple утвердительные предложения</vt:lpstr>
      <vt:lpstr>Present Simple утвердительные предложения</vt:lpstr>
      <vt:lpstr>Вставьте глаголы в правильной форме: нет окончания/ -s или -es</vt:lpstr>
      <vt:lpstr>Present Simple вопросительные предложения</vt:lpstr>
      <vt:lpstr>Present Simple краткие ответы</vt:lpstr>
      <vt:lpstr>Сделайте предложения вопросительными</vt:lpstr>
      <vt:lpstr>Ответьте на вопросы</vt:lpstr>
      <vt:lpstr>Present Simple отрицательные предложения</vt:lpstr>
      <vt:lpstr>Сделайте предложения отрицательными</vt:lpstr>
      <vt:lpstr>Выполните упражнение, используя время Present Simple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Simple</dc:title>
  <dc:creator>1</dc:creator>
  <cp:lastModifiedBy>Admin</cp:lastModifiedBy>
  <cp:revision>109</cp:revision>
  <dcterms:created xsi:type="dcterms:W3CDTF">2014-08-18T05:48:22Z</dcterms:created>
  <dcterms:modified xsi:type="dcterms:W3CDTF">2023-12-13T04:34:34Z</dcterms:modified>
</cp:coreProperties>
</file>