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4" r:id="rId7"/>
    <p:sldId id="263" r:id="rId8"/>
    <p:sldId id="262" r:id="rId9"/>
  </p:sldIdLst>
  <p:sldSz cx="6858000" cy="12192000"/>
  <p:notesSz cx="6858000" cy="9144000"/>
  <p:defaultTextStyle>
    <a:defPPr lvl="0">
      <a:defRPr lang="x-none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84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3618" y="-60"/>
      </p:cViewPr>
      <p:guideLst>
        <p:guide orient="horz" pos="384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2C4EE-B6F2-FB48-ACAD-344F3010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E8394DD-AF1C-F346-91D1-69F51D8A7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939C4B-C4ED-E846-BCB0-E6DC7F79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A9C2D3-F3EB-6A40-9443-8F28651D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338581-04A2-3D42-A78B-A3C431E4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4A59B97-FE24-9245-A186-BD6F16926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587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659C54-906D-F943-8F4C-24F632CA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E38FA2-0DBE-FE43-911A-C0C734BD7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3ACC80-DCBE-1A40-A0CF-C36FDAEE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D5FAE9-BD6B-6A44-AFFF-8DD9546A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B738AC-356A-0A49-98AB-0557E47E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280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8C85EE-8142-6445-A785-5EB6DCEC3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7394FB-DF78-744C-BAD7-ED083BBE1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0F753-F9F0-6446-866B-060B1C02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04143D-B22C-6746-8676-A5808C79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9D636E-5DD7-0B4A-B81D-A730BBD0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49591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787423"/>
            <a:ext cx="5829300" cy="261337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6908800"/>
            <a:ext cx="4800600" cy="31157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032" y="7834490"/>
            <a:ext cx="5829300" cy="242146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032" y="5167491"/>
            <a:ext cx="5829300" cy="26669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3043238" cy="8046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71862" y="2844801"/>
            <a:ext cx="3043238" cy="80461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729090"/>
            <a:ext cx="3029843" cy="1137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866444"/>
            <a:ext cx="3029843" cy="7024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471" y="2729090"/>
            <a:ext cx="3031629" cy="11373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471" y="3866444"/>
            <a:ext cx="3031629" cy="7024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C2F290-66D9-3546-9AAB-357C66FB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EFB243-BC55-5643-AB0E-609E12AC1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E93A2A-25A1-2142-96A1-045091CC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FC8493-7002-FB49-8A66-5C6F6C7F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7FF280-D1B3-3C43-BFB9-30E44C7D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64125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85422"/>
            <a:ext cx="2256532" cy="20658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586" y="485423"/>
            <a:ext cx="3833515" cy="104055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551290"/>
            <a:ext cx="2256532" cy="83396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918" y="8534400"/>
            <a:ext cx="4114800" cy="10075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3918" y="1089378"/>
            <a:ext cx="4114800" cy="731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3918" y="9541934"/>
            <a:ext cx="4114800" cy="14308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488246"/>
            <a:ext cx="1543050" cy="1040271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488246"/>
            <a:ext cx="4543425" cy="1040271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A07810-17FF-C944-A4DE-4F5D4D09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7" y="3039535"/>
            <a:ext cx="5915025" cy="507153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0747A6-C1BA-4340-A734-E1E91286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7" y="8159048"/>
            <a:ext cx="5915025" cy="2666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BF518F-4F5D-5441-9A06-2E7195B3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392D50-C73F-E848-943E-68A6D2F7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AD35A6-7419-1344-8738-D749E004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592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AF8E2-5CC8-7244-B1F3-672768F0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C38371-B4A9-0D4F-AC5F-3B424747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9E5EB29-3A32-544B-8BAD-A3FCEE2C3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9755E3-7DF0-5249-8F8A-81078848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A66228-DEA2-D34E-ABFC-3CDE25FA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26F834-A7D5-4047-9E30-8F5CBD98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8876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629BF9-2F1A-A64C-9B07-D6D09A8F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EB0A1D-9EA7-5A47-8ADD-11546A6B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988734"/>
            <a:ext cx="2901255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008AAA-DCA4-5240-B315-17EEC409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4453468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2CB5E6F-AD9A-A341-A552-28A122FC0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988734"/>
            <a:ext cx="2915543" cy="146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9D34A8-7AAE-434F-9F3A-4345E3F55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4453468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5CFEBB8-77DA-0B47-A731-34277375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F0F4A8-A466-E046-9E2C-F4C58BC5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77F2AD3-D037-9749-91A3-37FE82FC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1995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3CC101-4860-804B-A475-2FFAFEBA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83C6AD3-BEE2-8E45-A05C-C9D424E3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64493FC-F01D-6547-B467-E1D82BFB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E11CB8-DF7A-724D-8A4D-4063BFB4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92987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1C03B3-0BE0-AC41-838B-F38A3DBF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0CF1EE-8DEE-F746-A32F-986D7FA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9C836C0-5C88-D14F-9A50-4E58CB0F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4854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19E054-6F32-9049-B397-9C776829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46B1A6-63A4-EB46-906C-62038ED0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755423"/>
            <a:ext cx="3471863" cy="86642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6857E9-632E-BB49-B83A-D808D3E9C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32FE4DA-65E4-7C4A-9564-738BFD3B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DFE15E-7E70-4B4C-884D-DBAD616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9CB9AA-0179-854B-8A58-A22B392C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54680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32B31-CD68-9245-B8DB-9EEECF7E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2" y="812800"/>
            <a:ext cx="2211883" cy="2844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81B3B77-13DB-2E41-8C5F-7F9F2C1D6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755423"/>
            <a:ext cx="3471863" cy="8664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4D4DCF4-5480-0A4B-9328-A08BE0C3B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2" y="3657600"/>
            <a:ext cx="2211883" cy="67761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853FD8-4A3C-8144-953A-ED13DD11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569DEDA-2B36-7B47-ABB8-C7AF87DF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9D5239-D9A3-F045-91D8-D88B7C57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971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668A567-A57D-CF4F-A8AD-C8C2F74C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12A1A8-D8E6-F543-AB57-3F070ADD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9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57D3B1-30B5-B942-A2E7-B0E6472F0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9B29-9700-3042-A6D8-B64514ACBA1D}" type="datetimeFigureOut">
              <a:rPr lang="x-none" smtClean="0"/>
              <a:pPr/>
              <a:t>11.12.2023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0B82A1D-C459-8145-BC8E-2D157F2B4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4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E2049-8419-CA4A-9125-6AC57FDA2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E1F22B-CAD4-DB43-9208-5026264B534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45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488245"/>
            <a:ext cx="6172200" cy="20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844801"/>
            <a:ext cx="6172200" cy="804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11300179"/>
            <a:ext cx="1600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4CE80-C6EE-4173-A7F1-8837771D2566}" type="datetimeFigureOut">
              <a:rPr lang="ru-RU" smtClean="0"/>
              <a:pPr/>
              <a:t>11.12.2023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11300179"/>
            <a:ext cx="21717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11300179"/>
            <a:ext cx="16002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0A5F-51D1-4042-BA6D-C1F682CE5B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h10_irk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33EB9F-60F5-E140-8213-28F1162E6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312" y="1729048"/>
            <a:ext cx="5406242" cy="66773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venir Book" panose="02000503020000020003" pitchFamily="2" charset="0"/>
              </a:rPr>
              <a:t>Информационно-иллюстрированный журнал</a:t>
            </a:r>
            <a:endParaRPr lang="x-none" sz="2400" b="1" dirty="0">
              <a:solidFill>
                <a:schemeClr val="tx2">
                  <a:lumMod val="5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406B48-9189-994D-A3F2-8A70E0922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492235"/>
            <a:ext cx="5259771" cy="294357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Сокровенная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книга </a:t>
            </a:r>
            <a:endParaRPr lang="x-none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ownloads\1333922bb4cdbc6130e5c4d9361685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2559" y="6944736"/>
            <a:ext cx="5278854" cy="351923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59579" y="4702354"/>
            <a:ext cx="3882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«Когда такие </a:t>
            </a:r>
            <a:r>
              <a:rPr lang="ru-RU" sz="2800" dirty="0" smtClean="0"/>
              <a:t>люди… </a:t>
            </a:r>
            <a:r>
              <a:rPr lang="ru-RU" sz="2800" dirty="0" smtClean="0"/>
              <a:t>стерегут русское слово, </a:t>
            </a:r>
          </a:p>
          <a:p>
            <a:pPr algn="just"/>
            <a:r>
              <a:rPr lang="ru-RU" sz="2800" dirty="0" smtClean="0"/>
              <a:t>быть ему </a:t>
            </a:r>
            <a:r>
              <a:rPr lang="ru-RU" sz="2800" dirty="0" smtClean="0"/>
              <a:t>живу…»</a:t>
            </a:r>
            <a:endParaRPr lang="ru-RU" sz="2800" dirty="0" smtClean="0"/>
          </a:p>
          <a:p>
            <a:pPr algn="r"/>
            <a:r>
              <a:rPr lang="ru-RU" sz="2800" dirty="0" smtClean="0"/>
              <a:t>В.П. Астафьев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335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Заголовок 44"/>
          <p:cNvSpPr>
            <a:spLocks noGrp="1"/>
          </p:cNvSpPr>
          <p:nvPr>
            <p:ph type="title"/>
          </p:nvPr>
        </p:nvSpPr>
        <p:spPr>
          <a:xfrm>
            <a:off x="736778" y="618749"/>
            <a:ext cx="6121222" cy="1159057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Тайга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наша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хранительница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хлипких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любит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217" name="Рисунок 43" descr="Иллюстрации художников к рассказу Васюткино озеро"/>
          <p:cNvPicPr>
            <a:picLocks noChangeAspect="1" noChangeArrowheads="1"/>
          </p:cNvPicPr>
          <p:nvPr/>
        </p:nvPicPr>
        <p:blipFill>
          <a:blip r:embed="rId2"/>
          <a:srcRect l="25815" t="3831" r="2631" b="11028"/>
          <a:stretch>
            <a:fillRect/>
          </a:stretch>
        </p:blipFill>
        <p:spPr bwMode="auto">
          <a:xfrm>
            <a:off x="457200" y="1622922"/>
            <a:ext cx="1337731" cy="119838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215" name="Рисунок 22" descr="https://fsd.multiurok.ru/html/2019/06/07/s_5cfacf788aee7/img6.jpg"/>
          <p:cNvPicPr>
            <a:picLocks noChangeAspect="1" noChangeArrowheads="1"/>
          </p:cNvPicPr>
          <p:nvPr/>
        </p:nvPicPr>
        <p:blipFill>
          <a:blip r:embed="rId3"/>
          <a:srcRect r="42523"/>
          <a:stretch>
            <a:fillRect/>
          </a:stretch>
        </p:blipFill>
        <p:spPr bwMode="auto">
          <a:xfrm>
            <a:off x="143711" y="2974559"/>
            <a:ext cx="1600319" cy="216270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213" name="Рисунок 10" descr="ВАСЮТКИНО ОЗЕРО&quot; В. Астафьев АУДИОКНИГА, слушать, смотреть - YouTube"/>
          <p:cNvPicPr>
            <a:picLocks noChangeAspect="1" noChangeArrowheads="1"/>
          </p:cNvPicPr>
          <p:nvPr/>
        </p:nvPicPr>
        <p:blipFill>
          <a:blip r:embed="rId4"/>
          <a:srcRect l="5975" t="4762" r="6374"/>
          <a:stretch>
            <a:fillRect/>
          </a:stretch>
        </p:blipFill>
        <p:spPr bwMode="auto">
          <a:xfrm>
            <a:off x="1924550" y="3878041"/>
            <a:ext cx="1703136" cy="123743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211" name="Рисунок 13" descr="Рассказ «Васюткино озеро» - презентация онлайн"/>
          <p:cNvPicPr>
            <a:picLocks noChangeAspect="1" noChangeArrowheads="1"/>
          </p:cNvPicPr>
          <p:nvPr/>
        </p:nvPicPr>
        <p:blipFill>
          <a:blip r:embed="rId5"/>
          <a:srcRect l="13000" t="13690" r="12334" b="10715"/>
          <a:stretch>
            <a:fillRect/>
          </a:stretch>
        </p:blipFill>
        <p:spPr bwMode="auto">
          <a:xfrm>
            <a:off x="154420" y="5305778"/>
            <a:ext cx="2012077" cy="11401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209" name="Рисунок 28" descr="Васюткино озеро» краткое содержание рассказа Астафьева – читать пересказ  онлай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708" y="6560714"/>
            <a:ext cx="1439181" cy="1696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207" name="Рисунок 37" descr="В.П.Астафьев: Васюткино озеро - Читать полностью!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7912" y="8406925"/>
            <a:ext cx="1532801" cy="13466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7205" name="Рисунок 40" descr="Виктор Астафьев Васюткино озеро иллюстрации"/>
          <p:cNvPicPr>
            <a:picLocks noChangeAspect="1" noChangeArrowheads="1"/>
          </p:cNvPicPr>
          <p:nvPr/>
        </p:nvPicPr>
        <p:blipFill>
          <a:blip r:embed="rId8"/>
          <a:srcRect t="10429" r="5565" b="17416"/>
          <a:stretch>
            <a:fillRect/>
          </a:stretch>
        </p:blipFill>
        <p:spPr bwMode="auto">
          <a:xfrm>
            <a:off x="238622" y="9877777"/>
            <a:ext cx="3118857" cy="179493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7218" name="Text Box 50"/>
          <p:cNvSpPr txBox="1">
            <a:spLocks noChangeArrowheads="1"/>
          </p:cNvSpPr>
          <p:nvPr/>
        </p:nvSpPr>
        <p:spPr bwMode="auto">
          <a:xfrm>
            <a:off x="2088445" y="1933186"/>
            <a:ext cx="4436534" cy="5955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Таков старинный порядок: идешь в лес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бери еду, бери спички.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911927" y="2970899"/>
            <a:ext cx="4606440" cy="6463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Почти голая сторона у ели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значит, в ту сторону север, а где ветвей больше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юг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3740728" y="4031981"/>
            <a:ext cx="2745047" cy="9934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ветра не было, а утку отнесло, значит, есть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тягун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озеро проточное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2336800" y="5322486"/>
            <a:ext cx="4188177" cy="9233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Вода! Болото! Болота чаще всего бывают у берегов озёра…, а трава растет обычно вблизи больших водоемов.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0" name="Text Box 42"/>
          <p:cNvSpPr txBox="1">
            <a:spLocks noChangeArrowheads="1"/>
          </p:cNvSpPr>
          <p:nvPr/>
        </p:nvSpPr>
        <p:spPr bwMode="auto">
          <a:xfrm>
            <a:off x="1772356" y="6609807"/>
            <a:ext cx="4718755" cy="146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2075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3894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не раз слышал от рыбаков, что если 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озерах водится белая рыба, значит озера проточные. А если озеро проточное и из него вытекает речка, она приведет его к Енисею.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8" name="Text Box 40"/>
          <p:cNvSpPr txBox="1">
            <a:spLocks noChangeArrowheads="1"/>
          </p:cNvSpPr>
          <p:nvPr/>
        </p:nvSpPr>
        <p:spPr bwMode="auto">
          <a:xfrm>
            <a:off x="1878227" y="8576582"/>
            <a:ext cx="4614719" cy="9813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дыша, он чиркнул спичку о коробок, дал огоньку разгореться…Сучки, шипя, и потрескивая, разгорались.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3499556" y="9868794"/>
            <a:ext cx="3061307" cy="18152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Пробежав по бережку с километр,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Васютка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заметил жёлтую полоску лиственного леса, а вскоре появились и высокие берега. Вот она - речка!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1" name="Rectangle 53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22" name="Rectangle 54"/>
          <p:cNvSpPr>
            <a:spLocks noChangeArrowheads="1"/>
          </p:cNvSpPr>
          <p:nvPr/>
        </p:nvSpPr>
        <p:spPr bwMode="auto">
          <a:xfrm>
            <a:off x="0" y="127635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4" name="Rectangle 56"/>
          <p:cNvSpPr>
            <a:spLocks noChangeArrowheads="1"/>
          </p:cNvSpPr>
          <p:nvPr/>
        </p:nvSpPr>
        <p:spPr bwMode="auto">
          <a:xfrm>
            <a:off x="0" y="127635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0" y="28194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0" y="41624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0" name="Rectangle 62"/>
          <p:cNvSpPr>
            <a:spLocks noChangeArrowheads="1"/>
          </p:cNvSpPr>
          <p:nvPr/>
        </p:nvSpPr>
        <p:spPr bwMode="auto">
          <a:xfrm>
            <a:off x="0" y="416242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31" name="Rectangle 63"/>
          <p:cNvSpPr>
            <a:spLocks noChangeArrowheads="1"/>
          </p:cNvSpPr>
          <p:nvPr/>
        </p:nvSpPr>
        <p:spPr bwMode="auto">
          <a:xfrm>
            <a:off x="0" y="51339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3" name="Rectangle 65"/>
          <p:cNvSpPr>
            <a:spLocks noChangeArrowheads="1"/>
          </p:cNvSpPr>
          <p:nvPr/>
        </p:nvSpPr>
        <p:spPr bwMode="auto">
          <a:xfrm>
            <a:off x="220717" y="7624926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34" name="Rectangle 66"/>
          <p:cNvSpPr>
            <a:spLocks noChangeArrowheads="1"/>
          </p:cNvSpPr>
          <p:nvPr/>
        </p:nvSpPr>
        <p:spPr bwMode="auto">
          <a:xfrm>
            <a:off x="0" y="68484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6" name="Rectangle 68"/>
          <p:cNvSpPr>
            <a:spLocks noChangeArrowheads="1"/>
          </p:cNvSpPr>
          <p:nvPr/>
        </p:nvSpPr>
        <p:spPr bwMode="auto">
          <a:xfrm>
            <a:off x="0" y="68484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37" name="Rectangle 69"/>
          <p:cNvSpPr>
            <a:spLocks noChangeArrowheads="1"/>
          </p:cNvSpPr>
          <p:nvPr/>
        </p:nvSpPr>
        <p:spPr bwMode="auto">
          <a:xfrm>
            <a:off x="0" y="802005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40" name="Rectangle 72"/>
          <p:cNvSpPr>
            <a:spLocks noChangeArrowheads="1"/>
          </p:cNvSpPr>
          <p:nvPr/>
        </p:nvSpPr>
        <p:spPr bwMode="auto">
          <a:xfrm>
            <a:off x="0" y="98202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8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https://otvet.ya.guru/media/im/5m/xZ/5mxZgMz1zzC77V2gt1o6e4xM4uVwjiy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351" y="2648608"/>
            <a:ext cx="2464676" cy="2522482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23A7CC-DBEA-E943-96AF-E92CA155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17" y="632246"/>
            <a:ext cx="5915025" cy="14297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«Пусть поют в лесу птицы, пусть жизнь природы идет своим чередом…»</a:t>
            </a:r>
            <a:endParaRPr lang="x-none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sun1-29.userapi.com/s/v1/ig2/8ZuQFw-A_S9ndV5ystgxeUV03-V4zEqk7Ayo6GkQrbpKSUTDhmKahjyGp9h6e0DfXIKKdUAUV5M04G8tvpdWbOoA.jpg?size=400x400&amp;quality=95&amp;crop=113,0,467,467&amp;ava=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66" y="5780690"/>
            <a:ext cx="1902371" cy="237533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154621" y="5759669"/>
            <a:ext cx="1902373" cy="2427890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Здравствуй, лес,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Дремучий лес,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Полный сказок и чудес!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Ты о чем шумишь листвою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Ночью тёмной, грозовою?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Что нам шепчешь на заре,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Весь в росе, как в серебре?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Кто в глуши твоей таится –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Что за зверь?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Какая птица?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Всё открой, не утаи:</a:t>
            </a:r>
            <a:b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Ты же видишь, – мы свои!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Алёна\Download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23660">
            <a:off x="5432269" y="2671205"/>
            <a:ext cx="1298803" cy="1226067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710155" y="2039006"/>
            <a:ext cx="1923390" cy="203900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«Он ведь знал, что кедровка - птица полезная. Она разносит по тайге семена кедра… Удивительно чуткий клюв у кедровки: пустые орехи птица даже не вынимает из гнездышка»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Васютка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не убил кедровку, которая ему не нравилась своим пронзительным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кри-ком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потому что понимал ее значение для тайги)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5379" y="3760839"/>
            <a:ext cx="1977201" cy="185168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«Вдруг он вспомнил , что глухаря часто берут с собакой…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Васютка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пал на четвереньки, затявкал, подражая собаке, и стал осторожно продвигаться вперед»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(Сноровка , смекалка, вера в себя помогли мальчику не растеряться и выжить в трудных условиях)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Рисунок 23" descr="https://i.ytimg.com/vi/LGEFsOZ4a9U/maxresdefa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60651">
            <a:off x="274464" y="8625319"/>
            <a:ext cx="2127879" cy="1936888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2339" y="10783614"/>
            <a:ext cx="2434226" cy="104052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«Монотонно зудя, на огонь налетело несколько комаров – веселее с ними»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(Надоедливые комары были полезны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Васютке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спасали его от одиночества)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712708" y="10070278"/>
            <a:ext cx="2080009" cy="16540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«В озере – белая рыба… .Да, если озеро проточное и из него вытекает речка, она в конце концов приведет его к Енисею»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Arial" pitchFamily="34" charset="0"/>
                <a:cs typeface="Arial" pitchFamily="34" charset="0"/>
              </a:rPr>
              <a:t>Ему пригодились навыки, полученные в общении со взрослыми, смекалка, сноровка и вера в себя, з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нание законов и тайн тайги)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2" name="Picture 8" descr="C:\Users\Алёна\Downloads\vasyut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84924" y="8336695"/>
            <a:ext cx="2255090" cy="1598324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29" name="Рисунок 28" descr="https://ru-static.z-dn.net/files/daa/a4cac2ac6fd9ca2fa506d5db63cca1a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81903" y="8228737"/>
            <a:ext cx="1663996" cy="1861193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960883" y="10228158"/>
            <a:ext cx="1727367" cy="1722104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«Как же ее принесло сюда!? Раз ветра не было, а утку отнесло, значит, есть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тягун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озеро проточное»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(Умение рассуждать, применять опыт старших помогли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Васютке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найти дорогу к спасению)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4" name="Picture 10" descr="C:\Users\Алёна\Downloads\629093-glukhar-raskraska-dlia-detei-6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04416" y="4240163"/>
            <a:ext cx="1980618" cy="219742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214649" y="6513949"/>
            <a:ext cx="2312276" cy="157901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«В одном месте… взметнулся здоровенный глухарь и сел неподалеку…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Васютка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показал ему кукиш. «Провалиться мне, если я еще свяжусь с вашим братом!»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(Встреча с глухарем во второй раз помогает понять 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Васютке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что нужно быть осмотрительнее не поддаваться эмоциям)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8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Алёна\Downloads\547472_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0696" y="6775406"/>
            <a:ext cx="4257304" cy="283820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23A7CC-DBEA-E943-96AF-E92CA155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649113"/>
            <a:ext cx="5915025" cy="16368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«Природа - не только источник жизни. Она и воспитатель души»</a:t>
            </a:r>
            <a:endParaRPr lang="x-none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953" y="2185455"/>
            <a:ext cx="4450080" cy="1400383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«Пока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Васютка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управился с дровами, густая, как смоль,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темень начала редеть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прятаться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глубь леса. Не успела она еще совсем рассеяться, а на смену ей уже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выполз туман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Стало холоднее.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Костер от сырости зашипел, защелкал, принялся чихать</a:t>
            </a:r>
            <a:r>
              <a:rPr lang="ru-RU" sz="1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будто сердился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волглую пелену, окутавшую все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вокруг».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Алёна\Downloads\1674042372_papik-pro-p-zloi-ogon-risunok-48-transfor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1096" y="1591293"/>
            <a:ext cx="2441047" cy="208043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968438" y="3255422"/>
            <a:ext cx="1661160" cy="4876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олицетворение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55373" y="3954483"/>
            <a:ext cx="4548249" cy="1169551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замерло в ожидании первого утреннего звука. Что это будет за звук — неизвестно. Может быть,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робкий свист пичужки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легкий шум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ветра в вершинах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бородатых елей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корявых лиственниц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может быть, застучит по дереву дятел или протрубит дикий олень.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ёна\Downloads\33eb28a3b4ecfa9c0b7dc86c640533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10096"/>
            <a:ext cx="2024553" cy="1615045"/>
          </a:xfrm>
          <a:prstGeom prst="ellipse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 rot="20819804">
            <a:off x="697783" y="4936266"/>
            <a:ext cx="1104406" cy="34838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эпитет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758" y="5474524"/>
            <a:ext cx="3978232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Ноги мягко ступали по мху. На нем там и сям валялись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попорченные кедровками. Они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напоминали комочки сотов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некоторых отверстиях шишек,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пчелки, торчали орехи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Алёна\Downloads\40d5f7085676ae657f1d2a8075c469e2-transform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0112" y="5161522"/>
            <a:ext cx="2251199" cy="173169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 rot="21320848">
            <a:off x="5070764" y="6436426"/>
            <a:ext cx="1211283" cy="40011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сравнение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4437" y="6590806"/>
            <a:ext cx="2493818" cy="738664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Облака спрессованной ватой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ложились на тайгу, и она растворялась в них.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Алёна\Downloads\1675321621_gas-kvas-com-p-natur-art-risunok-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83927"/>
            <a:ext cx="2218024" cy="1433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665018" y="7647709"/>
            <a:ext cx="1104406" cy="40011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метафора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006" y="8217723"/>
            <a:ext cx="2470067" cy="1169551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Глухарь перелетел через мшистую поляну, вильнул между деревьями и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сухостоину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Попробуй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подкрадись! 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10939" y="9306693"/>
            <a:ext cx="1662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диалектизм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1963" y="9785267"/>
            <a:ext cx="3443845" cy="11695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вот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Васютка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дома! В избушке </a:t>
            </a:r>
            <a:r>
              <a:rPr lang="ru-RU" sz="1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натоплено так, что дышать нечем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Накрыли его двумя стегаными одеялами, оленьей дохой да еще пуховой шалью повязали.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Алёна\Downloads\1675325138_gas-kvas-com-p-dedushka-risunok-art-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373" y="9708922"/>
            <a:ext cx="2960584" cy="1663883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3218212" y="11032177"/>
            <a:ext cx="199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фразеологизм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8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99" y="1135042"/>
            <a:ext cx="1795201" cy="245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0211794"/>
            <a:ext cx="6858000" cy="198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с четырьмя стрелками 15"/>
          <p:cNvSpPr/>
          <p:nvPr/>
        </p:nvSpPr>
        <p:spPr>
          <a:xfrm>
            <a:off x="2661453" y="3593040"/>
            <a:ext cx="1710522" cy="1288734"/>
          </a:xfrm>
          <a:prstGeom prst="quad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Bookman Old Style" pitchFamily="18" charset="0"/>
              </a:rPr>
              <a:t>ПЕЙЗАЖ</a:t>
            </a:r>
            <a:endParaRPr lang="ru-RU" sz="10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7499" y="3733138"/>
            <a:ext cx="2296172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Форма психологической характеристики, подчёркивает или оттеняет душевное состояние персонажей</a:t>
            </a:r>
            <a:endParaRPr lang="ru-RU" sz="1600" dirty="0"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94605" y="2660135"/>
            <a:ext cx="2530292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Объективное отражение действительности, фон повествования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3657601"/>
            <a:ext cx="209681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Средство создания образа лирического героя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661453" y="5072834"/>
            <a:ext cx="1763118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Источник философских размышлений автора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2613" y="5072834"/>
            <a:ext cx="239105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Helvetica" panose="020B0604020202020204" pitchFamily="34" charset="0"/>
              </a:rPr>
              <a:t>Лес </a:t>
            </a:r>
            <a:r>
              <a:rPr lang="ru-RU" sz="1600" i="1" dirty="0">
                <a:latin typeface="Helvetica" panose="020B0604020202020204" pitchFamily="34" charset="0"/>
              </a:rPr>
              <a:t>стоял неподвижно, тихий в своей унылой задумчивости, такой же редкий, полуголый, сплошь хвойный. Лишь </a:t>
            </a:r>
            <a:r>
              <a:rPr lang="ru-RU" sz="1500" i="1" dirty="0">
                <a:latin typeface="Helvetica" panose="020B0604020202020204" pitchFamily="34" charset="0"/>
              </a:rPr>
              <a:t>кое-где</a:t>
            </a:r>
            <a:r>
              <a:rPr lang="ru-RU" sz="1600" i="1" dirty="0">
                <a:latin typeface="Helvetica" panose="020B0604020202020204" pitchFamily="34" charset="0"/>
              </a:rPr>
              <a:t> виднелись хилые берёзки с редкими жёлтыми </a:t>
            </a:r>
            <a:r>
              <a:rPr lang="ru-RU" sz="1600" i="1" dirty="0" smtClean="0">
                <a:latin typeface="Helvetica" panose="020B0604020202020204" pitchFamily="34" charset="0"/>
              </a:rPr>
              <a:t>листьями… от </a:t>
            </a:r>
            <a:r>
              <a:rPr lang="ru-RU" sz="1600" i="1" dirty="0">
                <a:latin typeface="Helvetica" panose="020B0604020202020204" pitchFamily="34" charset="0"/>
              </a:rPr>
              <a:t>него веяло чем-то чужим…</a:t>
            </a:r>
            <a:endParaRPr lang="ru-RU" sz="1600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94605" y="1111386"/>
            <a:ext cx="4663395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i="1" dirty="0">
                <a:latin typeface="Helvetica" panose="020B0604020202020204" pitchFamily="34" charset="0"/>
              </a:rPr>
              <a:t>Тайга… Тайга… Без конца и края тянулась она во все стороны, молчаливая, равнодушная. С высоты она казалась огромным тёмным морем. Небо не обрывалось сразу, как это бывает в горах, а тянулось далеко-далеко, всё ближе прижимаясь к вершинам леса.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897" y="8119822"/>
            <a:ext cx="1870353" cy="258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" y="176270"/>
            <a:ext cx="6755387" cy="707886"/>
          </a:xfrm>
          <a:prstGeom prst="rect">
            <a:avLst/>
          </a:prstGeom>
          <a:solidFill>
            <a:schemeClr val="bg1">
              <a:alpha val="5098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Землю люблю свою и не перестаю удивляться её красоте, неистощимому терпению и доброте…»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4952" y="8230181"/>
            <a:ext cx="2759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latin typeface="Helvetica" panose="020B0604020202020204" pitchFamily="34" charset="0"/>
              </a:rPr>
              <a:t>Маленьким-маленьким почувствовал себя Васютка и закричал с тоской и отчаянием:</a:t>
            </a:r>
          </a:p>
          <a:p>
            <a:r>
              <a:rPr lang="ru-RU" sz="1600" i="1" dirty="0" smtClean="0">
                <a:latin typeface="Helvetica" panose="020B0604020202020204" pitchFamily="34" charset="0"/>
              </a:rPr>
              <a:t>— </a:t>
            </a:r>
            <a:r>
              <a:rPr lang="ru-RU" sz="1600" i="1" dirty="0" err="1" smtClean="0">
                <a:latin typeface="Helvetica" panose="020B0604020202020204" pitchFamily="34" charset="0"/>
              </a:rPr>
              <a:t>Э‑эй</a:t>
            </a:r>
            <a:r>
              <a:rPr lang="ru-RU" sz="1600" i="1" dirty="0" smtClean="0">
                <a:latin typeface="Helvetica" panose="020B0604020202020204" pitchFamily="34" charset="0"/>
              </a:rPr>
              <a:t>, мамка! Папка! Дедушка! Заблудился я!..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06549" y="4689353"/>
            <a:ext cx="2251451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500" i="1" dirty="0" smtClean="0">
                <a:latin typeface="Helvetica" panose="020B0604020202020204" pitchFamily="34" charset="0"/>
              </a:rPr>
              <a:t>У него даже дух захватило — так красива, так широка была его родная река! А раньше она ему почему-то казалась обыкновенной и не очень приветливой. ..</a:t>
            </a:r>
          </a:p>
          <a:p>
            <a:r>
              <a:rPr lang="ru-RU" sz="1500" i="1" dirty="0" smtClean="0">
                <a:latin typeface="Helvetica" panose="020B0604020202020204" pitchFamily="34" charset="0"/>
              </a:rPr>
              <a:t>— Енисеюшко! Славный, хороший… — шмыгал Васютка носом и размазывал грязными… руками слезы по лицу.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93671" y="6710422"/>
            <a:ext cx="2112879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1600" i="1" dirty="0" smtClean="0">
                <a:latin typeface="Helvetica" panose="020B0604020202020204" pitchFamily="34" charset="0"/>
              </a:rPr>
              <a:t>А много ли в жизни хотелось узнать и увидеть Васютке? Много. Узнает ли? Выберется ли из тайги? Затерялся в ней точно песчинка.</a:t>
            </a:r>
            <a:endParaRPr lang="ru-RU" sz="1600" i="1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84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C:\Users\Алёна\Downloads\98e78f89d29fd81bf62363a92493a4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27036"/>
            <a:ext cx="2468871" cy="106496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23A7CC-DBEA-E943-96AF-E92CA155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649112"/>
            <a:ext cx="5915025" cy="20310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«Всякая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таежная дорога начинается с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затесей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x-none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BAA7B0-4267-A59E-CD9B-49212652D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3" y="2527250"/>
            <a:ext cx="6556672" cy="5717564"/>
          </a:xfrm>
          <a:prstGeom prst="rect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</p:pic>
      <p:pic>
        <p:nvPicPr>
          <p:cNvPr id="34818" name="Picture 2" descr="C:\Users\Алёна\Downloads\vasjutkino-ozero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5361" y="8570625"/>
            <a:ext cx="3676595" cy="22364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4819" name="Picture 3" descr="C:\Users\Алёна\Downloads\951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0658" y="9934985"/>
            <a:ext cx="3065489" cy="20937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49652" y="8697293"/>
            <a:ext cx="253637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 этим человеком пойдут другие люди» 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C:\Users\Алёна\Downloads\332848-kamyshi-dlya-detey-17-transforme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6582" y="8527055"/>
            <a:ext cx="1427023" cy="158558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200839" y="10939749"/>
            <a:ext cx="2335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«На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карте же нашей страны озеро это сумеет найти разве сам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Васютка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28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="" xmlns:a16="http://schemas.microsoft.com/office/drawing/2014/main" id="{A1B72F8D-F192-A64F-831E-85BCC1AA5C4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9331" y="6180083"/>
            <a:ext cx="2415561" cy="89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КОНТАКТЫ: </a:t>
            </a:r>
            <a:r>
              <a:rPr lang="en-US" sz="2400" dirty="0" smtClean="0">
                <a:hlinkClick r:id="rId2"/>
              </a:rPr>
              <a:t>sh10_irk@mail.ru</a:t>
            </a:r>
            <a:r>
              <a:rPr lang="ru-RU" sz="2400" dirty="0" smtClean="0"/>
              <a:t> </a:t>
            </a:r>
          </a:p>
          <a:p>
            <a:pPr algn="l"/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7" name="Text Box 25">
            <a:extLst>
              <a:ext uri="{FF2B5EF4-FFF2-40B4-BE49-F238E27FC236}">
                <a16:creationId xmlns="" xmlns:a16="http://schemas.microsoft.com/office/drawing/2014/main" id="{54C6877C-13D1-644D-B2E9-77DEA645577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0281" y="6975574"/>
            <a:ext cx="1256530" cy="462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400" dirty="0" smtClean="0">
                <a:solidFill>
                  <a:srgbClr val="000000"/>
                </a:solidFill>
              </a:rPr>
              <a:t>77-85-85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1683" y="2566737"/>
            <a:ext cx="569605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АВТОРСКИЙ КОЛЛЕКТИВ:</a:t>
            </a:r>
          </a:p>
          <a:p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Сыроватская Светлана Анатольевна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Лаптиева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Людмила Николаевна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Донская Ольга Ивановна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Кузьмина Ольга Ивановна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Губанова Татьяна Анатольевна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Правдина Алена Вячеславовна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Лаврентьева Марина Николаевна</a:t>
            </a:r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91555" y="10928270"/>
            <a:ext cx="248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Иркутск, 2023 г.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28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942</Words>
  <Application>Microsoft Office PowerPoint</Application>
  <PresentationFormat>Произвольный</PresentationFormat>
  <Paragraphs>78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Office Theme</vt:lpstr>
      <vt:lpstr>Специальное оформление</vt:lpstr>
      <vt:lpstr>Информационно-иллюстрированный журнал</vt:lpstr>
      <vt:lpstr>«Тайга – наша хранительница, хлипких не любит»</vt:lpstr>
      <vt:lpstr>«Пусть поют в лесу птицы, пусть жизнь природы идет своим чередом…»</vt:lpstr>
      <vt:lpstr>«Природа - не только источник жизни. Она и воспитатель души»</vt:lpstr>
      <vt:lpstr>Слайд 5</vt:lpstr>
      <vt:lpstr>«Всякая таежная дорога начинается с затесей»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Информационно-иллюстрированный журнал</dc:title>
  <cp:lastModifiedBy>Алёна</cp:lastModifiedBy>
  <cp:revision>49</cp:revision>
  <dcterms:modified xsi:type="dcterms:W3CDTF">2023-12-11T14:58:01Z</dcterms:modified>
</cp:coreProperties>
</file>