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6" r:id="rId4"/>
    <p:sldId id="265" r:id="rId5"/>
    <p:sldId id="263" r:id="rId6"/>
    <p:sldId id="266" r:id="rId7"/>
    <p:sldId id="268" r:id="rId8"/>
    <p:sldId id="259" r:id="rId9"/>
    <p:sldId id="270" r:id="rId10"/>
    <p:sldId id="269" r:id="rId11"/>
    <p:sldId id="267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1FC01-6849-496B-9B60-CB7538845859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B65C8-46E6-4558-BE78-393E9C4FF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571635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00042"/>
            <a:ext cx="8286808" cy="5953294"/>
          </a:xfrm>
        </p:spPr>
        <p:txBody>
          <a:bodyPr>
            <a:normAutofit lnSpcReduction="10000"/>
          </a:bodyPr>
          <a:lstStyle/>
          <a:p>
            <a:r>
              <a:rPr lang="ru-RU" sz="4800" b="1" i="1" dirty="0" smtClean="0">
                <a:solidFill>
                  <a:srgbClr val="7030A0"/>
                </a:solidFill>
              </a:rPr>
              <a:t>Использование </a:t>
            </a:r>
            <a:r>
              <a:rPr lang="ru-RU" sz="4800" b="1" i="1" dirty="0" smtClean="0">
                <a:solidFill>
                  <a:srgbClr val="7030A0"/>
                </a:solidFill>
              </a:rPr>
              <a:t>технологии</a:t>
            </a:r>
          </a:p>
          <a:p>
            <a:r>
              <a:rPr lang="ru-RU" sz="4800" b="1" i="1" dirty="0" smtClean="0">
                <a:solidFill>
                  <a:srgbClr val="7030A0"/>
                </a:solidFill>
              </a:rPr>
              <a:t>развития</a:t>
            </a:r>
            <a:r>
              <a:rPr lang="ru-RU" sz="4800" b="1" i="1" dirty="0" smtClean="0">
                <a:solidFill>
                  <a:srgbClr val="7030A0"/>
                </a:solidFill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</a:rPr>
              <a:t>критического мышления на уроках русского языка и литературы</a:t>
            </a:r>
          </a:p>
          <a:p>
            <a:endParaRPr lang="ru-RU" sz="4800" b="1" i="1" dirty="0" smtClean="0">
              <a:solidFill>
                <a:srgbClr val="7030A0"/>
              </a:solidFill>
            </a:endParaRPr>
          </a:p>
          <a:p>
            <a:pPr algn="r"/>
            <a:r>
              <a:rPr lang="ru-RU" sz="2800" b="1" i="1" dirty="0" smtClean="0">
                <a:solidFill>
                  <a:srgbClr val="7030A0"/>
                </a:solidFill>
              </a:rPr>
              <a:t>Губанова Т.А., учитель</a:t>
            </a:r>
          </a:p>
          <a:p>
            <a:pPr algn="r"/>
            <a:r>
              <a:rPr lang="ru-RU" sz="2800" b="1" i="1" dirty="0" smtClean="0">
                <a:solidFill>
                  <a:srgbClr val="7030A0"/>
                </a:solidFill>
              </a:rPr>
              <a:t> русского языка и литературы</a:t>
            </a:r>
          </a:p>
          <a:p>
            <a:pPr algn="r"/>
            <a:r>
              <a:rPr lang="ru-RU" sz="2800" b="1" i="1" dirty="0" smtClean="0">
                <a:solidFill>
                  <a:srgbClr val="7030A0"/>
                </a:solidFill>
              </a:rPr>
              <a:t>презентация к выступлению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b="1" u="sng" dirty="0" smtClean="0"/>
              <a:t/>
            </a:r>
            <a:br>
              <a:rPr lang="ru-RU" sz="2800" b="1" u="sng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7858180" cy="5929354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sz="6000" dirty="0" smtClean="0">
                <a:solidFill>
                  <a:schemeClr val="tx1"/>
                </a:solidFill>
              </a:rPr>
              <a:t>Н. В. Гоголь родился в Москве.</a:t>
            </a:r>
          </a:p>
          <a:p>
            <a:pPr>
              <a:buFont typeface="Wingdings" pitchFamily="2" charset="2"/>
              <a:buChar char="§"/>
            </a:pPr>
            <a:r>
              <a:rPr lang="ru-RU" sz="6000" dirty="0" smtClean="0">
                <a:solidFill>
                  <a:schemeClr val="tx1"/>
                </a:solidFill>
              </a:rPr>
              <a:t>Учась в Полтавском уездном училище, Гоголь принимал участие в спектаклях, играл комические роли, в том числе и </a:t>
            </a:r>
            <a:r>
              <a:rPr lang="ru-RU" sz="6000" dirty="0" err="1" smtClean="0">
                <a:solidFill>
                  <a:schemeClr val="tx1"/>
                </a:solidFill>
              </a:rPr>
              <a:t>Простакову</a:t>
            </a:r>
            <a:r>
              <a:rPr lang="ru-RU" sz="6000" dirty="0" smtClean="0">
                <a:solidFill>
                  <a:schemeClr val="tx1"/>
                </a:solidFill>
              </a:rPr>
              <a:t> в комедии Д.И.Фонвизина «Недоросль».</a:t>
            </a:r>
          </a:p>
          <a:p>
            <a:pPr>
              <a:buFont typeface="Wingdings" pitchFamily="2" charset="2"/>
              <a:buChar char="§"/>
            </a:pPr>
            <a:r>
              <a:rPr lang="ru-RU" sz="6000" dirty="0" smtClean="0">
                <a:solidFill>
                  <a:schemeClr val="tx1"/>
                </a:solidFill>
              </a:rPr>
              <a:t>Одно из первых произведений Гоголя «</a:t>
            </a:r>
            <a:r>
              <a:rPr lang="ru-RU" sz="6000" dirty="0" err="1" smtClean="0">
                <a:solidFill>
                  <a:schemeClr val="tx1"/>
                </a:solidFill>
              </a:rPr>
              <a:t>Ганц</a:t>
            </a:r>
            <a:r>
              <a:rPr lang="ru-RU" sz="6000" dirty="0" smtClean="0">
                <a:solidFill>
                  <a:schemeClr val="tx1"/>
                </a:solidFill>
              </a:rPr>
              <a:t> Кюхельгартен» было напечатано в 1829 под псевдонимом Н.Г.</a:t>
            </a:r>
          </a:p>
          <a:p>
            <a:pPr>
              <a:buFont typeface="Wingdings" pitchFamily="2" charset="2"/>
              <a:buChar char="§"/>
            </a:pPr>
            <a:r>
              <a:rPr lang="ru-RU" sz="6000" dirty="0" smtClean="0">
                <a:solidFill>
                  <a:schemeClr val="tx1"/>
                </a:solidFill>
              </a:rPr>
              <a:t>Сюжет комедии «Ревизор» был подсказан В.Жуковским.</a:t>
            </a:r>
          </a:p>
          <a:p>
            <a:pPr>
              <a:buFont typeface="Wingdings" pitchFamily="2" charset="2"/>
              <a:buChar char="§"/>
            </a:pPr>
            <a:r>
              <a:rPr lang="ru-RU" sz="6000" dirty="0" smtClean="0">
                <a:solidFill>
                  <a:schemeClr val="tx1"/>
                </a:solidFill>
              </a:rPr>
              <a:t>По пьесе Гоголя «Ревизор» снят фильм «Инкогнито из Петербурга».</a:t>
            </a:r>
          </a:p>
          <a:p>
            <a:pPr>
              <a:buFont typeface="Wingdings" pitchFamily="2" charset="2"/>
              <a:buChar char="§"/>
            </a:pPr>
            <a:r>
              <a:rPr lang="ru-RU" sz="6000" dirty="0" smtClean="0">
                <a:solidFill>
                  <a:schemeClr val="tx1"/>
                </a:solidFill>
              </a:rPr>
              <a:t>Н.В.Гоголь всю свою жизнь прожил в России.</a:t>
            </a:r>
          </a:p>
          <a:p>
            <a:pPr>
              <a:buFont typeface="Wingdings" pitchFamily="2" charset="2"/>
              <a:buChar char="§"/>
            </a:pPr>
            <a:r>
              <a:rPr lang="ru-RU" sz="6000" dirty="0" smtClean="0">
                <a:solidFill>
                  <a:schemeClr val="tx1"/>
                </a:solidFill>
              </a:rPr>
              <a:t>Н.В.Гоголь в начале творческого пути писал романтические произведения.</a:t>
            </a:r>
          </a:p>
          <a:p>
            <a:endParaRPr lang="ru-RU" sz="6000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2"/>
                </a:solidFill>
              </a:rPr>
              <a:t>Приём</a:t>
            </a:r>
            <a:endParaRPr lang="ru-RU" sz="5400" b="1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«</a:t>
            </a:r>
            <a:r>
              <a:rPr lang="ru-RU" sz="7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7200" dirty="0" smtClean="0"/>
              <a:t>“V” ЗНАЛ</a:t>
            </a:r>
          </a:p>
          <a:p>
            <a:r>
              <a:rPr lang="ru-RU" sz="7200" dirty="0" smtClean="0"/>
              <a:t>“+” УЗНАЛ</a:t>
            </a:r>
          </a:p>
          <a:p>
            <a:r>
              <a:rPr lang="ru-RU" sz="7200" dirty="0" smtClean="0"/>
              <a:t>“?” ХОЧУ УЗНАТЬ</a:t>
            </a:r>
          </a:p>
          <a:p>
            <a:pPr>
              <a:buNone/>
            </a:pPr>
            <a:endParaRPr lang="ru-RU" sz="7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8286808" cy="392909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001056" cy="4857784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Приёмы</a:t>
            </a:r>
          </a:p>
          <a:p>
            <a:endParaRPr lang="ru-RU" sz="4400" dirty="0" smtClean="0">
              <a:solidFill>
                <a:srgbClr val="002060"/>
              </a:solidFill>
            </a:endParaRPr>
          </a:p>
          <a:p>
            <a:r>
              <a:rPr lang="ru-RU" sz="5400" b="1" dirty="0" smtClean="0">
                <a:solidFill>
                  <a:srgbClr val="002060"/>
                </a:solidFill>
              </a:rPr>
              <a:t>Дискуссия</a:t>
            </a:r>
          </a:p>
          <a:p>
            <a:r>
              <a:rPr lang="ru-RU" sz="5400" b="1" dirty="0" err="1" smtClean="0">
                <a:solidFill>
                  <a:srgbClr val="002060"/>
                </a:solidFill>
              </a:rPr>
              <a:t>Синквейн</a:t>
            </a:r>
            <a:endParaRPr lang="ru-RU" sz="5400" b="1" dirty="0" smtClean="0">
              <a:solidFill>
                <a:srgbClr val="002060"/>
              </a:solidFill>
            </a:endParaRPr>
          </a:p>
          <a:p>
            <a:r>
              <a:rPr lang="ru-RU" sz="5400" b="1" dirty="0" smtClean="0">
                <a:solidFill>
                  <a:srgbClr val="002060"/>
                </a:solidFill>
              </a:rPr>
              <a:t> кластер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1"/>
            <a:ext cx="7958166" cy="492922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 обучения</a:t>
            </a:r>
            <a:r>
              <a:rPr lang="ru-RU" dirty="0" smtClean="0"/>
              <a:t> – научить обходиться без учителя», - сказал </a:t>
            </a:r>
            <a:r>
              <a:rPr lang="ru-RU" dirty="0" err="1" smtClean="0"/>
              <a:t>Эльберт</a:t>
            </a:r>
            <a:r>
              <a:rPr lang="ru-RU" dirty="0" smtClean="0"/>
              <a:t> </a:t>
            </a:r>
            <a:r>
              <a:rPr lang="ru-RU" dirty="0" err="1" smtClean="0"/>
              <a:t>Хаббард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.</a:t>
            </a:r>
            <a:br>
              <a:rPr lang="ru-RU" dirty="0" smtClean="0"/>
            </a:br>
            <a:endParaRPr lang="ru-RU" b="1" i="1" dirty="0">
              <a:solidFill>
                <a:schemeClr val="tx2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2844" y="357166"/>
            <a:ext cx="8429684" cy="585791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785795"/>
            <a:ext cx="8429684" cy="22145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Цель обучения –научиться обходиться без учителя</a:t>
            </a:r>
            <a:endParaRPr lang="ru-RU" sz="54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2786058"/>
            <a:ext cx="4772036" cy="2852742"/>
          </a:xfrm>
        </p:spPr>
        <p:txBody>
          <a:bodyPr>
            <a:normAutofit/>
          </a:bodyPr>
          <a:lstStyle/>
          <a:p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715436" cy="5643578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     «</a:t>
            </a:r>
            <a:r>
              <a:rPr lang="ru-RU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Если вы мне расскажете, я это быстро забуду,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если вы мне напишете, я прочитаю, но тоже забуду,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 если вы вовлечёте меня в дело, я буду это знать и запомню»</a:t>
            </a:r>
            <a:endParaRPr lang="ru-RU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/>
              <a:t>                                                      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                                                        Жан Жак Руссо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714357"/>
            <a:ext cx="8172480" cy="5500725"/>
          </a:xfrm>
        </p:spPr>
        <p:txBody>
          <a:bodyPr>
            <a:normAutofit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>
                <a:solidFill>
                  <a:schemeClr val="tx2"/>
                </a:solidFill>
              </a:rPr>
              <a:t/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b="1" dirty="0">
                <a:solidFill>
                  <a:schemeClr val="tx2"/>
                </a:solidFill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858180" cy="356712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					</a:t>
            </a:r>
            <a:endParaRPr lang="ru-RU" dirty="0">
              <a:solidFill>
                <a:srgbClr val="7030A0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28604"/>
            <a:ext cx="707236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solidFill>
                  <a:srgbClr val="7030A0"/>
                </a:solidFill>
              </a:rPr>
              <a:t>Вызов </a:t>
            </a:r>
            <a:r>
              <a:rPr lang="ru-RU" sz="6000" dirty="0" smtClean="0">
                <a:solidFill>
                  <a:srgbClr val="7030A0"/>
                </a:solidFill>
              </a:rPr>
              <a:t> </a:t>
            </a:r>
          </a:p>
          <a:p>
            <a:endParaRPr lang="ru-RU" sz="6000" dirty="0" smtClean="0">
              <a:solidFill>
                <a:srgbClr val="7030A0"/>
              </a:solidFill>
            </a:endParaRPr>
          </a:p>
          <a:p>
            <a:r>
              <a:rPr lang="ru-RU" sz="6600" dirty="0" smtClean="0">
                <a:solidFill>
                  <a:srgbClr val="7030A0"/>
                </a:solidFill>
              </a:rPr>
              <a:t>Осмысление</a:t>
            </a:r>
            <a:r>
              <a:rPr lang="ru-RU" sz="6000" dirty="0" smtClean="0">
                <a:solidFill>
                  <a:srgbClr val="7030A0"/>
                </a:solidFill>
              </a:rPr>
              <a:t>  </a:t>
            </a:r>
          </a:p>
          <a:p>
            <a:endParaRPr lang="ru-RU" sz="6000" dirty="0" smtClean="0">
              <a:solidFill>
                <a:srgbClr val="7030A0"/>
              </a:solidFill>
            </a:endParaRPr>
          </a:p>
          <a:p>
            <a:r>
              <a:rPr lang="ru-RU" sz="6600" dirty="0" smtClean="0">
                <a:solidFill>
                  <a:srgbClr val="7030A0"/>
                </a:solidFill>
              </a:rPr>
              <a:t>Рефлексия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Вызов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актуализировать и обобщить имеющиеся у ученика знания по данной теме или проблеме;</a:t>
            </a:r>
          </a:p>
          <a:p>
            <a:r>
              <a:rPr lang="ru-RU" dirty="0" smtClean="0"/>
              <a:t> вызвать устойчивый интерес к изучаемой теме, мотивировать ученика к учебной деятельности;</a:t>
            </a:r>
          </a:p>
          <a:p>
            <a:r>
              <a:rPr lang="ru-RU" dirty="0" smtClean="0"/>
              <a:t> сформулировать вопросы, на которые хотелось бы получить ответы;</a:t>
            </a:r>
          </a:p>
          <a:p>
            <a:r>
              <a:rPr lang="ru-RU" dirty="0" smtClean="0"/>
              <a:t> побудить ученика к активной работе на уроке и дома.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215370" cy="5857916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Осмысление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solidFill>
                  <a:schemeClr val="tx1"/>
                </a:solidFill>
              </a:rPr>
              <a:t>- получить новую информацию;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- осмыслить ее;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- соотнести с уже имеющимися знаниями;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- искать ответы на вопросы, поставленные в первой части.</a:t>
            </a:r>
          </a:p>
          <a:p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> Рефлексия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целостное осмысление, обобщение полученной информации;</a:t>
            </a:r>
            <a:br>
              <a:rPr lang="ru-RU" dirty="0" smtClean="0"/>
            </a:br>
            <a:r>
              <a:rPr lang="ru-RU" dirty="0" smtClean="0"/>
              <a:t>- присвоение нового знания, новой информации учеником;</a:t>
            </a:r>
            <a:br>
              <a:rPr lang="ru-RU" dirty="0" smtClean="0"/>
            </a:br>
            <a:r>
              <a:rPr lang="ru-RU" dirty="0" smtClean="0"/>
              <a:t>- формирование у каждого из учащихся собственного отношения к изучаемому материалу.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Результаты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внимание на уроке;</a:t>
            </a:r>
          </a:p>
          <a:p>
            <a:r>
              <a:rPr lang="ru-RU" dirty="0" smtClean="0"/>
              <a:t>снижение утомляемости, перенапряжения;</a:t>
            </a:r>
          </a:p>
          <a:p>
            <a:r>
              <a:rPr lang="ru-RU" dirty="0" smtClean="0"/>
              <a:t> самовыражение;</a:t>
            </a:r>
          </a:p>
          <a:p>
            <a:r>
              <a:rPr lang="ru-RU" dirty="0" smtClean="0"/>
              <a:t> творчество;</a:t>
            </a:r>
          </a:p>
          <a:p>
            <a:r>
              <a:rPr lang="ru-RU" dirty="0" smtClean="0"/>
              <a:t> изменение у учащихся отношения к собственным ошибкам и затруднениям, возникающим в ходе работы над текстом;</a:t>
            </a:r>
          </a:p>
          <a:p>
            <a:pPr>
              <a:buNone/>
            </a:pPr>
            <a:r>
              <a:rPr lang="ru-RU" dirty="0" smtClean="0"/>
              <a:t>     изменение отношения детей как к урокам русского языка, так и к урокам литературы;</a:t>
            </a:r>
          </a:p>
          <a:p>
            <a:r>
              <a:rPr lang="ru-RU" dirty="0" smtClean="0"/>
              <a:t> создание атмосферы доверия, сотрудничества в системе "учитель-ученик-класс".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b="1" u="sng" dirty="0" smtClean="0"/>
              <a:t/>
            </a:r>
            <a:br>
              <a:rPr lang="ru-RU" sz="2800" b="1" u="sng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7858180" cy="5929354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002060"/>
                </a:solidFill>
              </a:rPr>
              <a:t> Приём </a:t>
            </a:r>
          </a:p>
          <a:p>
            <a:r>
              <a:rPr lang="ru-RU" sz="6000" b="1" dirty="0" smtClean="0">
                <a:solidFill>
                  <a:srgbClr val="002060"/>
                </a:solidFill>
              </a:rPr>
              <a:t>«верные – неверные утверждения»</a:t>
            </a:r>
            <a:r>
              <a:rPr lang="ru-RU" sz="6000" dirty="0" smtClean="0">
                <a:solidFill>
                  <a:srgbClr val="002060"/>
                </a:solidFill>
              </a:rPr>
              <a:t> 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b="1" u="sng" dirty="0" smtClean="0"/>
              <a:t/>
            </a:r>
            <a:br>
              <a:rPr lang="ru-RU" sz="2800" b="1" u="sng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7858180" cy="592935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Дополнение – отвечает на вопросы кто? что? 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Что, как, будто, чтобы, ли – это союзные слова. 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Союзное слово так же, как и союз не является членом предложения. 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отвечает на вопрос чей? 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 сложноподчиненного предложения соединены только союзами. 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письме части сложноподчиненного предложения отделяются запятой 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</TotalTime>
  <Words>317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 </vt:lpstr>
      <vt:lpstr>Презентация PowerPoint</vt:lpstr>
      <vt:lpstr>       </vt:lpstr>
      <vt:lpstr>Вызов</vt:lpstr>
      <vt:lpstr> </vt:lpstr>
      <vt:lpstr>         Рефлексия  - целостное осмысление, обобщение полученной информации; - присвоение нового знания, новой информации учеником; - формирование у каждого из учащихся собственного отношения к изучаемому материалу.</vt:lpstr>
      <vt:lpstr>Результаты</vt:lpstr>
      <vt:lpstr>       </vt:lpstr>
      <vt:lpstr>       </vt:lpstr>
      <vt:lpstr>       </vt:lpstr>
      <vt:lpstr>Приём</vt:lpstr>
      <vt:lpstr> </vt:lpstr>
      <vt:lpstr>   Цель обучения – научить обходиться без учителя», - сказал Эльберт Хаббард . </vt:lpstr>
      <vt:lpstr>Цель обучения –научиться обходиться без учителя</vt:lpstr>
    </vt:vector>
  </TitlesOfParts>
  <Company>Kraftway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разговора с родителями:  "Ребёнок учится тому, что видит у себя в дому"</dc:title>
  <dc:creator>Анна Ивановна</dc:creator>
  <cp:lastModifiedBy>ASUS</cp:lastModifiedBy>
  <cp:revision>42</cp:revision>
  <dcterms:created xsi:type="dcterms:W3CDTF">2015-01-13T15:24:06Z</dcterms:created>
  <dcterms:modified xsi:type="dcterms:W3CDTF">2024-11-10T04:50:48Z</dcterms:modified>
</cp:coreProperties>
</file>