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88" r:id="rId4"/>
    <p:sldId id="275" r:id="rId5"/>
    <p:sldId id="276" r:id="rId6"/>
    <p:sldId id="277" r:id="rId7"/>
    <p:sldId id="258" r:id="rId8"/>
    <p:sldId id="289" r:id="rId9"/>
    <p:sldId id="263" r:id="rId10"/>
    <p:sldId id="279" r:id="rId11"/>
    <p:sldId id="266" r:id="rId12"/>
    <p:sldId id="265" r:id="rId13"/>
    <p:sldId id="281" r:id="rId14"/>
    <p:sldId id="282" r:id="rId15"/>
    <p:sldId id="268" r:id="rId16"/>
    <p:sldId id="261" r:id="rId17"/>
    <p:sldId id="271" r:id="rId18"/>
    <p:sldId id="272" r:id="rId19"/>
    <p:sldId id="285" r:id="rId20"/>
    <p:sldId id="286" r:id="rId21"/>
    <p:sldId id="278" r:id="rId22"/>
    <p:sldId id="287" r:id="rId23"/>
    <p:sldId id="280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81" autoAdjust="0"/>
    <p:restoredTop sz="94660"/>
  </p:normalViewPr>
  <p:slideViewPr>
    <p:cSldViewPr snapToGrid="0">
      <p:cViewPr varScale="1">
        <p:scale>
          <a:sx n="73" d="100"/>
          <a:sy n="73" d="100"/>
        </p:scale>
        <p:origin x="48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EFEE-F61B-4561-86C6-09C1CAED7AD9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57B8-3267-4C3F-92BD-51045331CF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308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EFEE-F61B-4561-86C6-09C1CAED7AD9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57B8-3267-4C3F-92BD-51045331CF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9970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EFEE-F61B-4561-86C6-09C1CAED7AD9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57B8-3267-4C3F-92BD-51045331CF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461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EFEE-F61B-4561-86C6-09C1CAED7AD9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57B8-3267-4C3F-92BD-51045331CFD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EFEE-F61B-4561-86C6-09C1CAED7AD9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57B8-3267-4C3F-92BD-51045331CFD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EFEE-F61B-4561-86C6-09C1CAED7AD9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57B8-3267-4C3F-92BD-51045331CF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EFEE-F61B-4561-86C6-09C1CAED7AD9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57B8-3267-4C3F-92BD-51045331CFD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EFEE-F61B-4561-86C6-09C1CAED7AD9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57B8-3267-4C3F-92BD-51045331CFD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EFEE-F61B-4561-86C6-09C1CAED7AD9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57B8-3267-4C3F-92BD-51045331CF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EFEE-F61B-4561-86C6-09C1CAED7AD9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57B8-3267-4C3F-92BD-51045331CF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EFEE-F61B-4561-86C6-09C1CAED7AD9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57B8-3267-4C3F-92BD-51045331CF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EFEE-F61B-4561-86C6-09C1CAED7AD9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57B8-3267-4C3F-92BD-51045331CF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86177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EFEE-F61B-4561-86C6-09C1CAED7AD9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57B8-3267-4C3F-92BD-51045331CFD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EFEE-F61B-4561-86C6-09C1CAED7AD9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57B8-3267-4C3F-92BD-51045331CF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EFEE-F61B-4561-86C6-09C1CAED7AD9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57B8-3267-4C3F-92BD-51045331CF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EFEE-F61B-4561-86C6-09C1CAED7AD9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57B8-3267-4C3F-92BD-51045331CF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708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EFEE-F61B-4561-86C6-09C1CAED7AD9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57B8-3267-4C3F-92BD-51045331CF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2087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EFEE-F61B-4561-86C6-09C1CAED7AD9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57B8-3267-4C3F-92BD-51045331CF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6268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EFEE-F61B-4561-86C6-09C1CAED7AD9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57B8-3267-4C3F-92BD-51045331CF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807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EFEE-F61B-4561-86C6-09C1CAED7AD9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57B8-3267-4C3F-92BD-51045331CF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9200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EFEE-F61B-4561-86C6-09C1CAED7AD9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57B8-3267-4C3F-92BD-51045331CF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3943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EFEE-F61B-4561-86C6-09C1CAED7AD9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57B8-3267-4C3F-92BD-51045331CF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5409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1EFEE-F61B-4561-86C6-09C1CAED7AD9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257B8-3267-4C3F-92BD-51045331CF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4500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FE1EFEE-F61B-4561-86C6-09C1CAED7AD9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4A257B8-3267-4C3F-92BD-51045331CFD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-reading.club/book.php?book=34608" TargetMode="External"/><Relationship Id="rId2" Type="http://schemas.openxmlformats.org/officeDocument/2006/relationships/hyperlink" Target="https://studme.org/303112/pedagogika/vospitanie_duhovnosti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1532079" cy="229786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«Литературная Сибирь</a:t>
            </a:r>
            <a:r>
              <a:rPr lang="ru-RU" b="1" dirty="0" smtClean="0">
                <a:solidFill>
                  <a:srgbClr val="002060"/>
                </a:solidFill>
              </a:rPr>
              <a:t>»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школе-уроки нравственности, уроки становления личности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06778" y="2662989"/>
            <a:ext cx="7247021" cy="35139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Автор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Губанова  Татьяна  Анатольевна,    учитель русского языка и литературы 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МБОУ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Иркутска СОШ №10 имени П.А.Пономарёва     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89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93726"/>
            <a:ext cx="9653337" cy="43697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Ключевые слова</a:t>
            </a:r>
            <a:endParaRPr lang="ru-RU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5400" b="1" dirty="0" smtClean="0">
                <a:solidFill>
                  <a:srgbClr val="002060"/>
                </a:solidFill>
              </a:rPr>
              <a:t>          Отец,    мать,     сын.</a:t>
            </a:r>
          </a:p>
          <a:p>
            <a:pPr>
              <a:buNone/>
            </a:pPr>
            <a:endParaRPr lang="ru-RU" sz="5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5400" b="1" dirty="0" smtClean="0">
                <a:solidFill>
                  <a:srgbClr val="002060"/>
                </a:solidFill>
              </a:rPr>
              <a:t>    Дом     Край    Страна    Родина</a:t>
            </a:r>
            <a:endParaRPr lang="ru-RU" sz="5400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522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214811" cy="902201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   «Затёски» -заповеди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5011" y="1411705"/>
            <a:ext cx="11293642" cy="5181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4400" b="1" dirty="0" smtClean="0"/>
              <a:t>   </a:t>
            </a:r>
            <a:r>
              <a:rPr lang="ru-RU" sz="4800" b="1" dirty="0" smtClean="0"/>
              <a:t>«Люби свою родину и передай эту любовь своим детям»</a:t>
            </a:r>
          </a:p>
          <a:p>
            <a:pPr marL="0" indent="0">
              <a:buNone/>
            </a:pPr>
            <a:r>
              <a:rPr lang="ru-RU" sz="4800" b="1" dirty="0" smtClean="0"/>
              <a:t>    «Почитай отца и мать  своих»  </a:t>
            </a:r>
          </a:p>
          <a:p>
            <a:pPr marL="0" indent="0">
              <a:buNone/>
            </a:pPr>
            <a:r>
              <a:rPr lang="ru-RU" sz="4800" b="1" dirty="0" smtClean="0"/>
              <a:t>    «Относись к другому так, как хочешь, чтобы относились к тебе»;  «Уважай мнение другого, пусть даже младшего».</a:t>
            </a:r>
          </a:p>
          <a:p>
            <a:pPr marL="0" indent="0">
              <a:buNone/>
            </a:pPr>
            <a:r>
              <a:rPr lang="ru-RU" sz="4800" b="1" dirty="0" smtClean="0"/>
              <a:t>     «Что в человека заложишь, то и возьмёшь»</a:t>
            </a:r>
          </a:p>
          <a:p>
            <a:pPr marL="0" indent="0"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99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2187" y="387022"/>
            <a:ext cx="8683348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 smtClean="0"/>
              <a:t>Какие доверительные разговоры ведут с вами родители?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1283368"/>
            <a:ext cx="11999495" cy="55746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2800" dirty="0" smtClean="0"/>
              <a:t>«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Мои родители приходят уставшими с работы и не могут помочь мне решить какую-нибудь проблему. Они говорят, чтобы я подошёл попозже».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«Иногда родители обещают выполнить что-то, но у них это не получается».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«Папа после работы смотрит телевизор, а мама «сидит» в телефоне».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«Я с родителями обсуждаю прочитанные книги. После театра я рассказываю им, как играли актёры и делюсь впечатлениями».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«Мы  с папой играем в шашки, и он учит меня, как надо вести себя в школе».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«Мы всей семьёй ездим в походы, на сплавы по Иркуту, а зимой на турбазе катаемся на лыжах».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1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1370" y="352926"/>
            <a:ext cx="8794126" cy="1042737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>
                <a:solidFill>
                  <a:srgbClr val="7030A0"/>
                </a:solidFill>
              </a:rPr>
              <a:t>«Люби свою Родину и передай эту любовь своим детям»</a:t>
            </a:r>
            <a:endParaRPr lang="ru-RU" sz="3600" b="1" dirty="0">
              <a:solidFill>
                <a:srgbClr val="7030A0"/>
              </a:solidFill>
            </a:endParaRPr>
          </a:p>
        </p:txBody>
      </p:sp>
      <p:pic>
        <p:nvPicPr>
          <p:cNvPr id="4" name="Содержимое 3" descr="http://info-4all.ru/images/4152ab028c00ada42dd2bda4f6986152.jpg"/>
          <p:cNvPicPr>
            <a:picLocks noGrp="1"/>
          </p:cNvPicPr>
          <p:nvPr>
            <p:ph sz="quarter" idx="13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2716" y="1716506"/>
            <a:ext cx="5486399" cy="5141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s://avatars.mds.yandex.net/get-pdb/1101614/10e92c5c-3b6c-4acc-ab5d-754a4918d090/s1200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46267" y="1828800"/>
            <a:ext cx="5099214" cy="470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4413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    «Что в человека заложишь, то и  возьмёшь». </a:t>
            </a:r>
            <a:endParaRPr lang="ru-RU" b="1" dirty="0">
              <a:solidFill>
                <a:srgbClr val="7030A0"/>
              </a:solidFill>
            </a:endParaRPr>
          </a:p>
        </p:txBody>
      </p:sp>
      <p:pic>
        <p:nvPicPr>
          <p:cNvPr id="6" name="Содержимое 5" descr="http://im6-tub-ru.yandex.net/i?id=791784655-60-72&amp;n=21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021304"/>
            <a:ext cx="5534526" cy="44757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http://im7-tub-ru.yandex.net/i?id=250963493-50-72&amp;n=2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94946" y="1684421"/>
            <a:ext cx="6497053" cy="48447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5340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                     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      </a:t>
            </a:r>
            <a:r>
              <a:rPr lang="ru-RU" sz="5300" b="1" dirty="0" smtClean="0">
                <a:solidFill>
                  <a:srgbClr val="7030A0"/>
                </a:solidFill>
              </a:rPr>
              <a:t>«Почитай отца и мать  своих»</a:t>
            </a:r>
            <a:r>
              <a:rPr lang="ru-RU" sz="5300" dirty="0" smtClean="0"/>
              <a:t/>
            </a:r>
            <a:br>
              <a:rPr lang="ru-RU" sz="5300" dirty="0" smtClean="0"/>
            </a:br>
            <a:endParaRPr lang="ru-RU" sz="53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 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0674" y="1796256"/>
            <a:ext cx="7716252" cy="4861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180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3698" y="241140"/>
            <a:ext cx="9933122" cy="67326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Памятки - заповеди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01478" y="976885"/>
          <a:ext cx="11840705" cy="60963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952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454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5883">
                <a:tc>
                  <a:txBody>
                    <a:bodyPr/>
                    <a:lstStyle/>
                    <a:p>
                      <a:pPr algn="ctr"/>
                      <a:r>
                        <a:rPr lang="ru-RU" sz="36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Анисим</a:t>
                      </a:r>
                      <a:endParaRPr lang="ru-RU" sz="3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Школьники</a:t>
                      </a:r>
                      <a:endParaRPr lang="ru-RU" sz="3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63232">
                <a:tc>
                  <a:txBody>
                    <a:bodyPr/>
                    <a:lstStyle/>
                    <a:p>
                      <a:pPr algn="ctr"/>
                      <a:r>
                        <a:rPr lang="ru-RU" sz="4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«Почитай отца и мать  своих»</a:t>
                      </a:r>
                      <a:endParaRPr lang="ru-RU" sz="4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Уважай родителей, люби их, доверяй, помогай, слушайся, делай то, что их порадует, не делай то, что их огорчит</a:t>
                      </a:r>
                    </a:p>
                    <a:p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Мы должны заботиться о родителях. Они дали нам жизнь, поэтому мы во всём должны помогать им.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2000">
                <a:tc>
                  <a:txBody>
                    <a:bodyPr/>
                    <a:lstStyle/>
                    <a:p>
                      <a:pPr algn="ctr"/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«Работай, сынок, всегда с душой, сердцем, и самому будет благостно»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Трудись с усердием, чтобы самому было приятно увидеть результаты своего труда.</a:t>
                      </a:r>
                    </a:p>
                    <a:p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784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              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             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01477" y="170482"/>
          <a:ext cx="11809708" cy="6449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85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31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0928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Анисим</a:t>
                      </a:r>
                      <a:endParaRPr lang="ru-RU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Школьники</a:t>
                      </a:r>
                      <a:endParaRPr lang="ru-RU" sz="3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8920"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«Красоту надо создавать в себе, тогда она и вокруг нас появится». «Если у человека нет внутренней красоты, то и другой не может быть».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Если взялся за какое-то дело, выполни его добросовестно, чтобы было красиво.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53015">
                <a:tc>
                  <a:txBody>
                    <a:bodyPr/>
                    <a:lstStyle/>
                    <a:p>
                      <a:r>
                        <a:rPr lang="ru-RU" sz="3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«Что в человека заложишь, то и возьмёшь».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Воспитай в ребёнке положительные качества: доброту, уважение, любовь,</a:t>
                      </a:r>
                      <a:r>
                        <a:rPr lang="ru-RU" sz="2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милосердие, отзывчивость, патриотизм.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53015">
                <a:tc>
                  <a:txBody>
                    <a:bodyPr/>
                    <a:lstStyle/>
                    <a:p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«Относись к другому так, как хочешь, чтобы относились к тебе»;  «Уважай  мнение другого, пусть даже младшего»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Уважай других людей, их мнение, и тогда уважать будут тебя.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804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2"/>
          <a:ext cx="12192000" cy="6857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08065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Анисим</a:t>
                      </a:r>
                      <a:r>
                        <a:rPr lang="ru-RU" sz="3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</a:t>
                      </a:r>
                      <a:endParaRPr lang="ru-RU" sz="3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Школьники</a:t>
                      </a:r>
                      <a:endParaRPr lang="ru-RU" sz="3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4087">
                <a:tc>
                  <a:txBody>
                    <a:bodyPr/>
                    <a:lstStyle/>
                    <a:p>
                      <a:r>
                        <a:rPr lang="ru-RU" sz="3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Бери у природы ровно столько, сколько тебе нужно для жизни»</a:t>
                      </a:r>
                    </a:p>
                    <a:p>
                      <a:r>
                        <a:rPr lang="ru-RU" sz="3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«Помни о тех, кто рядом с тобой, кто придёт после тебя»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Бережно относись к природе, не бери лишнего. Не вырубай деревья. Не рви цветы.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4744">
                <a:tc>
                  <a:txBody>
                    <a:bodyPr/>
                    <a:lstStyle/>
                    <a:p>
                      <a:r>
                        <a:rPr lang="ru-RU" sz="3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«Люби свою родину и передай эту любовь своим детям»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Люби свой дом, свой край, сою Родину. Защищай от врагов.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81103">
                <a:tc>
                  <a:txBody>
                    <a:bodyPr/>
                    <a:lstStyle/>
                    <a:p>
                      <a:r>
                        <a:rPr lang="ru-RU" sz="32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«На такую красоту с усердием молись, сын». «В лесу человек испытывает единение со всем миром» 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Учись видеть прекрасное в природе, будь внимательным и наблюдательным. Смотри, слушай, чувствуй.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515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0" y="117195"/>
          <a:ext cx="11794210" cy="6740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572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37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1526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Заповеди Анисима</a:t>
                      </a:r>
                      <a:endParaRPr lang="ru-RU" sz="3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Пословицы и поговорки</a:t>
                      </a:r>
                      <a:endParaRPr lang="ru-RU" sz="3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59279">
                <a:tc>
                  <a:txBody>
                    <a:bodyPr/>
                    <a:lstStyle/>
                    <a:p>
                      <a:r>
                        <a:rPr lang="ru-RU" sz="4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endParaRPr lang="ru-RU" sz="4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4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«Почитай отца и мать </a:t>
                      </a:r>
                    </a:p>
                    <a:p>
                      <a:r>
                        <a:rPr lang="ru-RU" sz="4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своих»</a:t>
                      </a:r>
                      <a:endParaRPr lang="ru-RU" sz="4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«На свете всё найдёшь, кроме отца и матери»</a:t>
                      </a:r>
                    </a:p>
                    <a:p>
                      <a:r>
                        <a:rPr lang="ru-RU" sz="3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«К старшему прислушивающийся в делах преуспеет»</a:t>
                      </a:r>
                    </a:p>
                    <a:p>
                      <a:r>
                        <a:rPr lang="ru-RU" sz="3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«Будешь почитать отца и мать, узнаешь почёт от своего сына»</a:t>
                      </a:r>
                    </a:p>
                    <a:p>
                      <a:r>
                        <a:rPr lang="ru-RU" sz="3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«Если не уважать родителей, то и тебя никто уважать не будет»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515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                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138989"/>
            <a:ext cx="10744200" cy="503797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6000" dirty="0"/>
              <a:t> </a:t>
            </a:r>
            <a:r>
              <a:rPr lang="ru-RU" sz="6000" dirty="0" smtClean="0"/>
              <a:t>    </a:t>
            </a:r>
            <a:r>
              <a:rPr lang="ru-RU" sz="5200" dirty="0" smtClean="0"/>
              <a:t>«</a:t>
            </a:r>
            <a:r>
              <a:rPr lang="ru-RU" sz="5200" dirty="0"/>
              <a:t>Поля Родины, ее язык, ее предания </a:t>
            </a:r>
            <a:r>
              <a:rPr lang="ru-RU" sz="5200" dirty="0" smtClean="0"/>
              <a:t>   и </a:t>
            </a:r>
            <a:r>
              <a:rPr lang="ru-RU" sz="5200" dirty="0"/>
              <a:t>жизнь никогда не теряют непостижимой власти над сердцем человека. Они помогают ему возгореться искрами любви к Отечеству». </a:t>
            </a:r>
          </a:p>
          <a:p>
            <a:pPr marL="0" indent="0" algn="r">
              <a:buNone/>
            </a:pPr>
            <a:r>
              <a:rPr lang="ru-RU" sz="6000" dirty="0"/>
              <a:t>                                                   </a:t>
            </a:r>
            <a:r>
              <a:rPr lang="ru-RU" sz="6000" dirty="0" smtClean="0"/>
              <a:t>                        </a:t>
            </a:r>
            <a:r>
              <a:rPr lang="ru-RU" sz="5200" dirty="0" err="1" smtClean="0"/>
              <a:t>К.Д.Ушинский</a:t>
            </a:r>
            <a:endParaRPr lang="ru-RU" sz="5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17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</p:nvPr>
        </p:nvGraphicFramePr>
        <p:xfrm>
          <a:off x="231775" y="0"/>
          <a:ext cx="11749088" cy="72836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74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745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52407"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Заповеди Анисима</a:t>
                      </a:r>
                      <a:endParaRPr lang="ru-RU" sz="4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Пословицы и поговорки</a:t>
                      </a:r>
                      <a:endParaRPr lang="ru-RU" sz="4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3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3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3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3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3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«Работай, сынок, всегда с душой, сердцем и самому будет благостно»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«Без хорошего труда нет плода»</a:t>
                      </a:r>
                    </a:p>
                    <a:p>
                      <a:r>
                        <a:rPr lang="ru-RU" sz="3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«Всякое уменье трудом делается»</a:t>
                      </a:r>
                    </a:p>
                    <a:p>
                      <a:r>
                        <a:rPr lang="ru-RU" sz="3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«На работу с радостью, а с работы с гордостью»</a:t>
                      </a:r>
                    </a:p>
                    <a:p>
                      <a:r>
                        <a:rPr lang="ru-RU" sz="3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«Кто любит труд, того люди чтут»</a:t>
                      </a:r>
                    </a:p>
                    <a:p>
                      <a:r>
                        <a:rPr lang="ru-RU" sz="3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«Маленькое дело лучше большого безделья»</a:t>
                      </a:r>
                    </a:p>
                    <a:p>
                      <a:r>
                        <a:rPr lang="ru-RU" sz="3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«Была бы охота, заладится всякая работа»</a:t>
                      </a:r>
                    </a:p>
                    <a:p>
                      <a:r>
                        <a:rPr lang="ru-RU" sz="3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«Делал наспех, сделал </a:t>
                      </a:r>
                      <a:r>
                        <a:rPr lang="ru-RU" sz="3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насмех</a:t>
                      </a:r>
                      <a:r>
                        <a:rPr lang="ru-RU" sz="3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</a:t>
                      </a:r>
                    </a:p>
                    <a:p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62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dirty="0" smtClean="0"/>
              <a:t>     </a:t>
            </a:r>
            <a:endParaRPr lang="ru-RU" sz="4400" dirty="0">
              <a:solidFill>
                <a:srgbClr val="FF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032000" y="719666"/>
          <a:ext cx="8128000" cy="74168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78970" y="263471"/>
          <a:ext cx="11546237" cy="63909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63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498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59417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Заповеди Анисима</a:t>
                      </a:r>
                      <a:endParaRPr lang="ru-RU" sz="360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Пословицы</a:t>
                      </a:r>
                      <a:r>
                        <a:rPr lang="ru-RU" sz="360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 поговорки</a:t>
                      </a:r>
                      <a:endParaRPr lang="ru-RU" sz="360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1485">
                <a:tc>
                  <a:txBody>
                    <a:bodyPr/>
                    <a:lstStyle/>
                    <a:p>
                      <a:endParaRPr lang="ru-RU" sz="3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3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3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«Люби свою Родину и передай эту любовь своим детям»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«Своя земля и в горсти мила»</a:t>
                      </a:r>
                    </a:p>
                    <a:p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«Родной край – сердцу рай»</a:t>
                      </a:r>
                    </a:p>
                    <a:p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«Глупа та птица, которой гнездо свое не мило»</a:t>
                      </a:r>
                    </a:p>
                    <a:p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«Каждому свой край сладок»</a:t>
                      </a:r>
                    </a:p>
                    <a:p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«Без любви к человеку нет любви к Родине»</a:t>
                      </a:r>
                    </a:p>
                    <a:p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«К Родине любовь у семейного очага рождается»</a:t>
                      </a:r>
                    </a:p>
                    <a:p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«Только тому почёт будет, кто Родину не словом, а делом любит»</a:t>
                      </a:r>
                    </a:p>
                    <a:p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515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946" y="0"/>
            <a:ext cx="11313762" cy="867906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  <a:t>Литература</a:t>
            </a:r>
            <a:endParaRPr lang="ru-RU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0298" y="1097205"/>
            <a:ext cx="11670224" cy="5481826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Володина Л. О. Духовно - нравственные ценности воспитания в русской семье / Ж. Педагогика. – 2011. – № 4.</a:t>
            </a:r>
          </a:p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Данилюк А. Я. Концепция духовно - нравственного развития и воспитания личности гражданина России. – М.: Просвещение. – 2011.</a:t>
            </a:r>
          </a:p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Дубовец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С. Н. Воспитание духовности /Ж. Педагогика [Электронный ресурс]: </a:t>
            </a:r>
            <a:r>
              <a:rPr lang="ru-RU" sz="19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https://studme.org/303112/pedagogika/vospitanie_duhovnosti</a:t>
            </a: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Духовно-нравственное воспитание и гражданское воспитание в школе: Особенности и соотношение в учебно-воспитательном процессе / Ж. Воспитание школьников. –  № 2 – 2012.</a:t>
            </a:r>
          </a:p>
          <a:p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Лихачёв Д. С. Письма о добром и прекрасном [Электронный ресурс]:  </a:t>
            </a:r>
            <a:r>
              <a:rPr lang="ru-RU" sz="1900" u="sng" dirty="0">
                <a:latin typeface="Times New Roman" pitchFamily="18" charset="0"/>
                <a:cs typeface="Times New Roman" pitchFamily="18" charset="0"/>
                <a:hlinkClick r:id="rId3"/>
              </a:rPr>
              <a:t>https://www.e-reading.club/book.php?book=34608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Кокоулин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Л.Л. «Затёски к дому своему»</a:t>
            </a:r>
          </a:p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Ожегов  С.  И. Толковый словарь русского языка. – М.: Просвещение. – 1989.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356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                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138989"/>
            <a:ext cx="10744200" cy="5037974"/>
          </a:xfrm>
        </p:spPr>
        <p:txBody>
          <a:bodyPr>
            <a:normAutofit/>
          </a:bodyPr>
          <a:lstStyle/>
          <a:p>
            <a:r>
              <a:rPr lang="ru-RU" sz="3600" dirty="0" smtClean="0"/>
              <a:t> Нравственность — это внутренние духовные качества, которыми руководствуется человек; этические нормы; правила поведения, определяемые этими качествами.</a:t>
            </a:r>
          </a:p>
          <a:p>
            <a:pPr>
              <a:buNone/>
            </a:pPr>
            <a:endParaRPr lang="ru-RU" sz="3600" dirty="0" smtClean="0"/>
          </a:p>
          <a:p>
            <a:r>
              <a:rPr lang="ru-RU" sz="3600" dirty="0" smtClean="0"/>
              <a:t>     Духовность — это свойство души, состоящее в преобладании духовных, нравственных и интеллектуальных интересов над материальными.    (Словарь С.И. Ожегова).</a:t>
            </a:r>
          </a:p>
        </p:txBody>
      </p:sp>
    </p:spTree>
    <p:extLst>
      <p:ext uri="{BB962C8B-B14F-4D97-AF65-F5344CB8AC3E}">
        <p14:creationId xmlns:p14="http://schemas.microsoft.com/office/powerpoint/2010/main" val="102417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7822"/>
          </a:xfrm>
        </p:spPr>
        <p:txBody>
          <a:bodyPr>
            <a:normAutofit/>
          </a:bodyPr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 </a:t>
            </a:r>
            <a:r>
              <a:rPr lang="ru-RU" sz="4400" b="1" dirty="0" smtClean="0"/>
              <a:t>Цель</a:t>
            </a:r>
            <a:r>
              <a:rPr lang="ru-RU" sz="4400" dirty="0"/>
              <a:t> </a:t>
            </a:r>
            <a:r>
              <a:rPr lang="ru-RU" sz="4400" dirty="0" smtClean="0"/>
              <a:t>выступления: показать, как  произведения, вошедшие в программу «Литературная Сибирь» помогают приобщить учащихся к литературному наследию Сибири; пробуждают и углубляют чувства уважения к сибирской земле, её прошлому и настоящему, к людям её населяющим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242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7131" y="296887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/>
              <a:t>Задачи курса: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9389" y="1427747"/>
            <a:ext cx="10824411" cy="5053264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 smtClean="0"/>
              <a:t>донести до учащихся нравственную силу великих писателей, их поразительную способность влиять на людей, их верность родной природе, их умение показать «Общечеловеческое в человеке»;</a:t>
            </a:r>
          </a:p>
          <a:p>
            <a:pPr lvl="0"/>
            <a:r>
              <a:rPr lang="ru-RU" dirty="0" smtClean="0"/>
              <a:t>силой литературного слова помочь детям стать добрее в помыслах и поступках, помешать торжеству зла, сберечь живую душу ребенка;</a:t>
            </a:r>
          </a:p>
          <a:p>
            <a:pPr lvl="0"/>
            <a:r>
              <a:rPr lang="ru-RU" dirty="0" smtClean="0"/>
              <a:t>способствовать развитию у учащихся навыков анализа текста, построения самостоятельного мотивированного высказывания;</a:t>
            </a:r>
          </a:p>
          <a:p>
            <a:pPr lvl="0"/>
            <a:r>
              <a:rPr lang="ru-RU" dirty="0" smtClean="0"/>
              <a:t> создать ситуацию успеха при выполнении творческих работ на уроках  литературы;</a:t>
            </a:r>
          </a:p>
          <a:p>
            <a:pPr lvl="0"/>
            <a:r>
              <a:rPr lang="ru-RU" dirty="0" smtClean="0"/>
              <a:t> способствовать развитию творческих способностей учащихся, ориентированных на современные формы обучения.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830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/>
              <a:t>Г. </a:t>
            </a:r>
            <a:r>
              <a:rPr lang="ru-RU" b="1" dirty="0" err="1" smtClean="0"/>
              <a:t>Михасенко</a:t>
            </a:r>
            <a:r>
              <a:rPr lang="ru-RU" b="1" dirty="0" smtClean="0"/>
              <a:t>  «</a:t>
            </a:r>
            <a:r>
              <a:rPr lang="ru-RU" b="1" dirty="0" err="1" smtClean="0"/>
              <a:t>Земленыр</a:t>
            </a:r>
            <a:r>
              <a:rPr lang="ru-RU" b="1" dirty="0" smtClean="0"/>
              <a:t> или   каскад приключений»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984832" cy="4815807"/>
          </a:xfrm>
        </p:spPr>
        <p:txBody>
          <a:bodyPr>
            <a:normAutofit lnSpcReduction="10000"/>
          </a:bodyPr>
          <a:lstStyle/>
          <a:p>
            <a:pPr lvl="0"/>
            <a:r>
              <a:rPr lang="ru-RU" sz="3600" dirty="0" smtClean="0"/>
              <a:t>сказка учит нас верить в себя и свои силы, преодолевать трудности, воспитывать в себе силу духа и смелость;</a:t>
            </a:r>
          </a:p>
          <a:p>
            <a:pPr lvl="0"/>
            <a:r>
              <a:rPr lang="ru-RU" sz="3600" dirty="0" smtClean="0"/>
              <a:t>учит совершать добрые поступки;</a:t>
            </a:r>
          </a:p>
          <a:p>
            <a:pPr lvl="0"/>
            <a:r>
              <a:rPr lang="ru-RU" sz="3600" dirty="0" smtClean="0"/>
              <a:t>учит тому, чтобы человек принимал верное решение в сложной жизненной ситуации и умел смотреть на себя со стороны;</a:t>
            </a:r>
          </a:p>
          <a:p>
            <a:pPr lvl="0"/>
            <a:r>
              <a:rPr lang="ru-RU" sz="3600" dirty="0" smtClean="0"/>
              <a:t>надо быть внимательным к другим людям, и тогда они будут также внимательны  к тебе.</a:t>
            </a:r>
          </a:p>
          <a:p>
            <a:pPr marL="0" indent="531813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673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6769766" y="609601"/>
            <a:ext cx="4700338" cy="5935578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rgbClr val="002060"/>
                </a:solidFill>
              </a:rPr>
              <a:t>Л. </a:t>
            </a:r>
            <a:r>
              <a:rPr lang="ru-RU" sz="5400" b="1" dirty="0" err="1" smtClean="0">
                <a:solidFill>
                  <a:srgbClr val="002060"/>
                </a:solidFill>
              </a:rPr>
              <a:t>Кокоулин</a:t>
            </a:r>
            <a:r>
              <a:rPr lang="ru-RU" sz="5400" b="1" dirty="0" smtClean="0">
                <a:solidFill>
                  <a:srgbClr val="002060"/>
                </a:solidFill>
              </a:rPr>
              <a:t> </a:t>
            </a:r>
            <a:br>
              <a:rPr lang="ru-RU" sz="5400" b="1" dirty="0" smtClean="0">
                <a:solidFill>
                  <a:srgbClr val="002060"/>
                </a:solidFill>
              </a:rPr>
            </a:br>
            <a:r>
              <a:rPr lang="ru-RU" sz="5400" b="1" dirty="0" smtClean="0">
                <a:solidFill>
                  <a:srgbClr val="002060"/>
                </a:solidFill>
              </a:rPr>
              <a:t>                              «Затёски к дому своему»</a:t>
            </a:r>
            <a:endParaRPr lang="ru-RU" sz="5400" b="1" dirty="0">
              <a:solidFill>
                <a:srgbClr val="002060"/>
              </a:solidFill>
            </a:endParaRPr>
          </a:p>
        </p:txBody>
      </p:sp>
      <p:pic>
        <p:nvPicPr>
          <p:cNvPr id="4" name="Содержимое 3" descr="Затески к дому своему.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7305" y="433137"/>
            <a:ext cx="5518485" cy="622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2673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9410" y="365126"/>
            <a:ext cx="10054389" cy="469064"/>
          </a:xfrm>
        </p:spPr>
        <p:txBody>
          <a:bodyPr>
            <a:normAutofit fontScale="90000"/>
          </a:bodyPr>
          <a:lstStyle/>
          <a:p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3137" y="898358"/>
            <a:ext cx="11213430" cy="5959642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 smtClean="0"/>
              <a:t>Простой вопрос</a:t>
            </a:r>
            <a:r>
              <a:rPr lang="ru-RU" u="sng" dirty="0" smtClean="0"/>
              <a:t>: Как</a:t>
            </a:r>
            <a:r>
              <a:rPr lang="ru-RU" dirty="0" smtClean="0"/>
              <a:t> зовут главных героев повести?</a:t>
            </a:r>
          </a:p>
          <a:p>
            <a:pPr lvl="0"/>
            <a:r>
              <a:rPr lang="ru-RU" dirty="0" smtClean="0"/>
              <a:t>Уточняющие вопросы: </a:t>
            </a:r>
            <a:r>
              <a:rPr lang="ru-RU" u="sng" dirty="0" smtClean="0"/>
              <a:t>Если я правильно поняла</a:t>
            </a:r>
            <a:r>
              <a:rPr lang="ru-RU" dirty="0" smtClean="0"/>
              <a:t>, то события, описываемые автором, происходят в прибайкальской тайге? Чем занимаются герои?</a:t>
            </a:r>
          </a:p>
          <a:p>
            <a:pPr lvl="0"/>
            <a:r>
              <a:rPr lang="ru-RU" dirty="0" smtClean="0"/>
              <a:t>Интерпретационный: </a:t>
            </a:r>
            <a:r>
              <a:rPr lang="ru-RU" u="sng" dirty="0" smtClean="0"/>
              <a:t>Почему</a:t>
            </a:r>
            <a:r>
              <a:rPr lang="ru-RU" dirty="0" smtClean="0"/>
              <a:t> Анисим рассказывает сыну о деде, о гражданской войне? </a:t>
            </a:r>
          </a:p>
          <a:p>
            <a:pPr lvl="0"/>
            <a:r>
              <a:rPr lang="ru-RU" dirty="0" smtClean="0"/>
              <a:t>Творческий вопрос: </a:t>
            </a:r>
            <a:r>
              <a:rPr lang="ru-RU" u="sng" dirty="0" smtClean="0"/>
              <a:t>Придумай,</a:t>
            </a:r>
            <a:r>
              <a:rPr lang="ru-RU" dirty="0" smtClean="0"/>
              <a:t> как будет развиваться сюжет в повести после возвращения Анисима и Гриши домой.</a:t>
            </a:r>
          </a:p>
          <a:p>
            <a:pPr lvl="0"/>
            <a:r>
              <a:rPr lang="ru-RU" dirty="0" smtClean="0"/>
              <a:t>Практические вопросы: </a:t>
            </a:r>
            <a:r>
              <a:rPr lang="ru-RU" u="sng" dirty="0" smtClean="0"/>
              <a:t>Какую </a:t>
            </a:r>
            <a:r>
              <a:rPr lang="ru-RU" dirty="0" smtClean="0"/>
              <a:t>роль для Гришки играют слова Анисима: «Если у человека вырвать веру, делай с ним, что </a:t>
            </a:r>
            <a:r>
              <a:rPr lang="ru-RU" dirty="0" err="1" smtClean="0"/>
              <a:t>хошь</a:t>
            </a:r>
            <a:r>
              <a:rPr lang="ru-RU" dirty="0" smtClean="0"/>
              <a:t>. Я верю в  Бога, и лучшее, что есть в человеке тоже божественное»? «Надо передать сыну, он слушатель хороший».</a:t>
            </a:r>
          </a:p>
          <a:p>
            <a:pPr lvl="0"/>
            <a:r>
              <a:rPr lang="ru-RU" dirty="0" smtClean="0"/>
              <a:t> Оценочные вопросы: </a:t>
            </a:r>
            <a:r>
              <a:rPr lang="ru-RU" u="sng" dirty="0" smtClean="0"/>
              <a:t>Какой </a:t>
            </a:r>
            <a:r>
              <a:rPr lang="ru-RU" dirty="0" smtClean="0"/>
              <a:t>вывод сделали вы для себя? </a:t>
            </a:r>
            <a:r>
              <a:rPr lang="ru-RU" u="sng" dirty="0" smtClean="0"/>
              <a:t>Что</a:t>
            </a:r>
            <a:r>
              <a:rPr lang="ru-RU" dirty="0" smtClean="0"/>
              <a:t> поняли? </a:t>
            </a:r>
            <a:r>
              <a:rPr lang="ru-RU" u="sng" dirty="0" smtClean="0"/>
              <a:t>Чему</a:t>
            </a:r>
            <a:r>
              <a:rPr lang="ru-RU" dirty="0" smtClean="0"/>
              <a:t> научились вы у главных героев?</a:t>
            </a:r>
          </a:p>
          <a:p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45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8970" y="365125"/>
            <a:ext cx="10094041" cy="821991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«Затёски» - заповеди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0632" y="1363579"/>
            <a:ext cx="11233938" cy="5494421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«На такую красоту с усердием молись, сын». «В лесу человек испытывает единение со всем миром».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  «Работай, сынок, всегда с душой, сердцем, и самому будет благостно». 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«Красоту надо создавать в себе, тогда она и вокруг нас появится». «Если у человека нет внутренней красоты, то и другой не может быть».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«Бери у природы ровно столько, сколько тебе нужно для жизни».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«Помни о тех, кто рядом с тобой, кто придёт после тебя».</a:t>
            </a:r>
          </a:p>
          <a:p>
            <a:pPr marL="0" indent="0">
              <a:buNone/>
            </a:pPr>
            <a:endParaRPr lang="ru-RU" i="1" u="sng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696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765</TotalTime>
  <Words>1258</Words>
  <Application>Microsoft Office PowerPoint</Application>
  <PresentationFormat>Широкоэкранный</PresentationFormat>
  <Paragraphs>131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22</vt:i4>
      </vt:variant>
    </vt:vector>
  </HeadingPairs>
  <TitlesOfParts>
    <vt:vector size="30" baseType="lpstr">
      <vt:lpstr>Arial</vt:lpstr>
      <vt:lpstr>Calibri</vt:lpstr>
      <vt:lpstr>Calibri Light</vt:lpstr>
      <vt:lpstr>Georgia</vt:lpstr>
      <vt:lpstr>Times New Roman</vt:lpstr>
      <vt:lpstr>Trebuchet MS</vt:lpstr>
      <vt:lpstr>Тема Office</vt:lpstr>
      <vt:lpstr>Воздушный поток</vt:lpstr>
      <vt:lpstr> «Литературная Сибирь» в школе-уроки нравственности, уроки становления личности</vt:lpstr>
      <vt:lpstr>                 </vt:lpstr>
      <vt:lpstr>                 </vt:lpstr>
      <vt:lpstr>Презентация PowerPoint</vt:lpstr>
      <vt:lpstr> Задачи курса: </vt:lpstr>
      <vt:lpstr>Г. Михасенко  «Земленыр или   каскад приключений»</vt:lpstr>
      <vt:lpstr>Л. Кокоулин                                «Затёски к дому своему»</vt:lpstr>
      <vt:lpstr>Презентация PowerPoint</vt:lpstr>
      <vt:lpstr>«Затёски» - заповеди</vt:lpstr>
      <vt:lpstr>Ключевые слова</vt:lpstr>
      <vt:lpstr>   «Затёски» -заповеди</vt:lpstr>
      <vt:lpstr>Какие доверительные разговоры ведут с вами родители?</vt:lpstr>
      <vt:lpstr>«Люби свою Родину и передай эту любовь своим детям»</vt:lpstr>
      <vt:lpstr>    «Что в человека заложишь, то и  возьмёшь». </vt:lpstr>
      <vt:lpstr>                            «Почитай отца и мать  своих» </vt:lpstr>
      <vt:lpstr>Памятки - заповеди</vt:lpstr>
      <vt:lpstr>        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Литература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Сжатое изложение.</dc:title>
  <dc:creator>1</dc:creator>
  <cp:lastModifiedBy>ASUS</cp:lastModifiedBy>
  <cp:revision>105</cp:revision>
  <dcterms:created xsi:type="dcterms:W3CDTF">2014-12-05T16:02:28Z</dcterms:created>
  <dcterms:modified xsi:type="dcterms:W3CDTF">2024-04-05T01:00:02Z</dcterms:modified>
</cp:coreProperties>
</file>