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8288000" cy="10287000"/>
  <p:notesSz cx="6858000" cy="9144000"/>
  <p:embeddedFontLst>
    <p:embeddedFont>
      <p:font typeface="Forum" charset="0"/>
      <p:regular r:id="rId13"/>
    </p:embeddedFont>
    <p:embeddedFont>
      <p:font typeface="Times New Roman Bold" charset="0"/>
      <p:regular r:id="rId14"/>
    </p:embeddedFont>
    <p:embeddedFont>
      <p:font typeface="Open Sans" charset="0"/>
      <p:regular r:id="rId15"/>
    </p:embeddedFont>
    <p:embeddedFont>
      <p:font typeface="Open Sans Bold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34389" y="3631466"/>
            <a:ext cx="19556777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1"/>
              </a:lnSpc>
            </a:pPr>
            <a:r>
              <a:rPr lang="en-US" sz="5300">
                <a:solidFill>
                  <a:srgbClr val="000000"/>
                </a:solidFill>
                <a:latin typeface="Times New Roman"/>
              </a:rPr>
              <a:t> «ИСТОРИЯ ПЕСНИ «ВЕЛЛЕРМАН» НАТАНА ЭВАНСА»</a:t>
            </a:r>
          </a:p>
          <a:p>
            <a:pPr algn="ctr">
              <a:lnSpc>
                <a:spcPts val="6361"/>
              </a:lnSpc>
            </a:pPr>
            <a:r>
              <a:rPr lang="en-US" sz="5300">
                <a:solidFill>
                  <a:srgbClr val="000000"/>
                </a:solidFill>
                <a:latin typeface="Times New Roman"/>
              </a:rPr>
              <a:t> Исследовательская работа</a:t>
            </a:r>
          </a:p>
          <a:p>
            <a:pPr algn="ctr">
              <a:lnSpc>
                <a:spcPts val="13200"/>
              </a:lnSpc>
            </a:pPr>
            <a:endParaRPr lang="en-US" sz="53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05738" y="-2596958"/>
            <a:ext cx="15811528" cy="6333200"/>
            <a:chOff x="0" y="0"/>
            <a:chExt cx="21082037" cy="8444266"/>
          </a:xfrm>
        </p:grpSpPr>
        <p:sp>
          <p:nvSpPr>
            <p:cNvPr id="4" name="TextBox 4"/>
            <p:cNvSpPr txBox="1"/>
            <p:nvPr/>
          </p:nvSpPr>
          <p:spPr>
            <a:xfrm>
              <a:off x="0" y="3989741"/>
              <a:ext cx="21082037" cy="445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4"/>
                </a:lnSpc>
              </a:pPr>
              <a:r>
                <a:rPr lang="en-US" sz="3074">
                  <a:solidFill>
                    <a:srgbClr val="000000"/>
                  </a:solidFill>
                  <a:latin typeface="Times New Roman"/>
                </a:rPr>
                <a:t> Муниципальное общеобразовательное учреждение г. Иркутска</a:t>
              </a:r>
            </a:p>
            <a:p>
              <a:pPr algn="ctr">
                <a:lnSpc>
                  <a:spcPts val="4304"/>
                </a:lnSpc>
              </a:pPr>
              <a:r>
                <a:rPr lang="en-US" sz="3074">
                  <a:solidFill>
                    <a:srgbClr val="000000"/>
                  </a:solidFill>
                  <a:latin typeface="Times New Roman"/>
                </a:rPr>
                <a:t> средняя общеобразовательная школа №10 им. П.А.Пономарева</a:t>
              </a:r>
            </a:p>
            <a:p>
              <a:pPr algn="ctr">
                <a:lnSpc>
                  <a:spcPts val="4304"/>
                </a:lnSpc>
              </a:pPr>
              <a:r>
                <a:rPr lang="en-US" sz="3074">
                  <a:solidFill>
                    <a:srgbClr val="000000"/>
                  </a:solidFill>
                  <a:latin typeface="Times New Roman"/>
                </a:rPr>
                <a:t> Школьная конференция исследовательских и проектных работ</a:t>
              </a:r>
            </a:p>
            <a:p>
              <a:pPr algn="ctr">
                <a:lnSpc>
                  <a:spcPts val="4304"/>
                </a:lnSpc>
              </a:pPr>
              <a:r>
                <a:rPr lang="en-US" sz="3074">
                  <a:solidFill>
                    <a:srgbClr val="000000"/>
                  </a:solidFill>
                  <a:latin typeface="Times New Roman"/>
                </a:rPr>
                <a:t> «Хочу всё знать!»</a:t>
              </a:r>
            </a:p>
            <a:p>
              <a:pPr algn="ctr">
                <a:lnSpc>
                  <a:spcPts val="3045"/>
                </a:lnSpc>
              </a:pPr>
              <a:r>
                <a:rPr lang="en-US" sz="2175">
                  <a:solidFill>
                    <a:srgbClr val="000000"/>
                  </a:solidFill>
                  <a:latin typeface="HK Grotesk"/>
                </a:rPr>
                <a:t> </a:t>
              </a:r>
            </a:p>
            <a:p>
              <a:pPr algn="ctr">
                <a:lnSpc>
                  <a:spcPts val="3045"/>
                </a:lnSpc>
              </a:pPr>
              <a:r>
                <a:rPr lang="en-US" sz="2175">
                  <a:solidFill>
                    <a:srgbClr val="000000"/>
                  </a:solidFill>
                  <a:latin typeface="HK Grotesk"/>
                </a:rPr>
                <a:t> </a:t>
              </a:r>
            </a:p>
            <a:p>
              <a:pPr algn="ctr">
                <a:lnSpc>
                  <a:spcPts val="3045"/>
                </a:lnSpc>
              </a:pPr>
              <a:endParaRPr lang="en-US" sz="2175">
                <a:solidFill>
                  <a:srgbClr val="000000"/>
                </a:solidFill>
                <a:latin typeface="HK Grotesk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6759920" y="12700"/>
              <a:ext cx="7562197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511501" y="7443933"/>
            <a:ext cx="10472845" cy="4082944"/>
            <a:chOff x="0" y="0"/>
            <a:chExt cx="13963794" cy="5443925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3825"/>
              <a:ext cx="13963794" cy="2977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Times New Roman"/>
                </a:rPr>
                <a:t>Автор: Зданович Екатерина, 6г класс</a:t>
              </a:r>
            </a:p>
            <a:p>
              <a:pPr algn="just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Times New Roman"/>
                </a:rPr>
                <a:t>Руководитель: Таранцова Евгения Олеговна</a:t>
              </a:r>
            </a:p>
            <a:p>
              <a:pPr algn="just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Times New Roman"/>
                </a:rPr>
                <a:t>Учитель английского языка МБОУ СОШ №10</a:t>
              </a:r>
            </a:p>
            <a:p>
              <a:pPr algn="just">
                <a:lnSpc>
                  <a:spcPts val="4200"/>
                </a:lnSpc>
              </a:pPr>
              <a:endParaRPr lang="en-US" sz="3199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5109172" y="5431225"/>
              <a:ext cx="3745450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3938" y="609639"/>
            <a:ext cx="11836079" cy="5829347"/>
            <a:chOff x="0" y="0"/>
            <a:chExt cx="15781439" cy="777246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13198" r="13198"/>
            <a:stretch>
              <a:fillRect/>
            </a:stretch>
          </p:blipFill>
          <p:spPr>
            <a:xfrm>
              <a:off x="0" y="0"/>
              <a:ext cx="15781439" cy="7772462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4154811" y="1338902"/>
            <a:ext cx="3463016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imes New Roman"/>
              </a:rPr>
              <a:t>22 ЯНВАРЯ </a:t>
            </a:r>
          </a:p>
          <a:p>
            <a:pPr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imes New Roman"/>
              </a:rPr>
              <a:t>2021 ГОДА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3938" y="6928197"/>
            <a:ext cx="1595925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«Wellerman»</a:t>
            </a:r>
            <a:r>
              <a:rPr lang="en-US" sz="3399">
                <a:solidFill>
                  <a:srgbClr val="000000"/>
                </a:solidFill>
                <a:latin typeface="Open Sans"/>
              </a:rPr>
              <a:t> быстро завоевала взгляды на TikTok, вдохновляя многих других, чтобы записать больше морских шанти подражать  на песню версии Эванса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99182" y="3291495"/>
            <a:ext cx="458881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восемь миллионов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просмотров на TikTok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342900"/>
            <a:ext cx="16535400" cy="9542700"/>
            <a:chOff x="0" y="-19051"/>
            <a:chExt cx="22047199" cy="127236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1"/>
              <a:ext cx="21183599" cy="18056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Благодаря проведенному исследованию были получены следующие результаты: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99109"/>
              <a:ext cx="22047199" cy="10505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1. Натан Эванс – талантливый музыкант из Новой Зеландии, который начал свою карьеру в социальных сетях.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2. Песня "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Wellerman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" была написана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Нейтаном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Эвансом в 2019 году и быстро стала популярной благодаря социальным сетям.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3. Песня "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Wellerman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" оказала значительное влияние на современную музыку, став вирусным хитом и привлекая внимание как слушателей, так и других музыкантов.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Даже я и мой класс заразились этим хитом, выучили два куплета на английском и всю песню на русском, выступили два раза на сцене с этой песней. (Приложение 3)</a:t>
              </a:r>
            </a:p>
            <a:p>
              <a:pPr algn="just">
                <a:lnSpc>
                  <a:spcPct val="150000"/>
                </a:lnSpc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В дальнейшем в планах записать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кавер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на эту песню с видами города Иркутска на берегу Ангары, речного порта.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5680" y="5749991"/>
            <a:ext cx="5380996" cy="4035747"/>
          </a:xfrm>
          <a:custGeom>
            <a:avLst/>
            <a:gdLst/>
            <a:ahLst/>
            <a:cxnLst/>
            <a:rect l="l" t="t" r="r" b="b"/>
            <a:pathLst>
              <a:path w="5380996" h="4035747">
                <a:moveTo>
                  <a:pt x="0" y="0"/>
                </a:moveTo>
                <a:lnTo>
                  <a:pt x="5380996" y="0"/>
                </a:lnTo>
                <a:lnTo>
                  <a:pt x="5380996" y="4035747"/>
                </a:lnTo>
                <a:lnTo>
                  <a:pt x="0" y="403574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29244" y="474534"/>
            <a:ext cx="4170608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>
                <a:solidFill>
                  <a:srgbClr val="000000"/>
                </a:solidFill>
                <a:latin typeface="Times New Roman"/>
              </a:rPr>
              <a:t>Цель: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5352" y="2026269"/>
            <a:ext cx="16536558" cy="392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18"/>
              </a:lnSpc>
            </a:pPr>
            <a:r>
              <a:rPr lang="en-US" sz="4212">
                <a:solidFill>
                  <a:srgbClr val="000000"/>
                </a:solidFill>
                <a:latin typeface="Times New Roman"/>
              </a:rPr>
              <a:t> Изучение истории создания песни "Wellerman" Натаном Эвансом, выявление влияния исторических событий на ее написание и популярность, а также анализ музыкальных и текстовых особенности композиции.</a:t>
            </a:r>
          </a:p>
          <a:p>
            <a:pPr>
              <a:lnSpc>
                <a:spcPts val="4699"/>
              </a:lnSpc>
            </a:pPr>
            <a:endParaRPr lang="en-US" sz="4212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3112" y="448313"/>
            <a:ext cx="4967266" cy="9342271"/>
            <a:chOff x="0" y="0"/>
            <a:chExt cx="6623021" cy="124563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30061" r="30061"/>
            <a:stretch>
              <a:fillRect/>
            </a:stretch>
          </p:blipFill>
          <p:spPr>
            <a:xfrm>
              <a:off x="0" y="0"/>
              <a:ext cx="6623021" cy="1245636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013394" y="604598"/>
            <a:ext cx="9514066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25"/>
              </a:lnSpc>
            </a:pPr>
            <a:r>
              <a:rPr lang="en-US" sz="11625">
                <a:solidFill>
                  <a:srgbClr val="000000"/>
                </a:solidFill>
                <a:latin typeface="Forum"/>
              </a:rPr>
              <a:t>Задачи: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13394" y="2129590"/>
            <a:ext cx="10491074" cy="529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35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1.Изучить биографию Натана Эванса и его музыкальный путь.</a:t>
            </a:r>
          </a:p>
          <a:p>
            <a:pPr algn="just">
              <a:lnSpc>
                <a:spcPts val="5235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2. Рассмотреть исторический контекст, вдохновивший автора на написание песни.</a:t>
            </a:r>
          </a:p>
          <a:p>
            <a:pPr algn="just">
              <a:lnSpc>
                <a:spcPts val="5235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3. Проанализировать музыкальные и текстовые особенности композиции "Wellerman".</a:t>
            </a:r>
          </a:p>
          <a:p>
            <a:pPr algn="just">
              <a:lnSpc>
                <a:spcPts val="5235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</a:rPr>
              <a:t>4. Исследовать влияние социальных сетей на популяризацию песни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3356" y="4834371"/>
            <a:ext cx="5447601" cy="4800497"/>
            <a:chOff x="0" y="0"/>
            <a:chExt cx="7263468" cy="640066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18083" r="18083"/>
            <a:stretch>
              <a:fillRect/>
            </a:stretch>
          </p:blipFill>
          <p:spPr>
            <a:xfrm>
              <a:off x="0" y="0"/>
              <a:ext cx="7263468" cy="640066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88474" y="2686801"/>
            <a:ext cx="11544882" cy="187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5"/>
              </a:lnSpc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Музыкальное произведение "Веллерман" Натана Эванса, факторы, влияющие на его создание, распространение и восприятие.</a:t>
            </a:r>
          </a:p>
          <a:p>
            <a:pPr>
              <a:lnSpc>
                <a:spcPts val="3685"/>
              </a:lnSpc>
            </a:pPr>
            <a:endParaRPr lang="en-US" sz="3350">
              <a:solidFill>
                <a:srgbClr val="000000"/>
              </a:solidFill>
              <a:latin typeface="HK Grotesk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038975"/>
            <a:ext cx="10740899" cy="113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Times New Roman Bold"/>
              </a:rPr>
              <a:t>Объект исследования: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8474" y="4805939"/>
            <a:ext cx="10740899" cy="1133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Times New Roman Bold"/>
              </a:rPr>
              <a:t>Предмет исследования: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8474" y="6551359"/>
            <a:ext cx="11544882" cy="1404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5"/>
              </a:lnSpc>
            </a:pPr>
            <a:r>
              <a:rPr lang="en-US" sz="3350">
                <a:solidFill>
                  <a:srgbClr val="000000"/>
                </a:solidFill>
                <a:latin typeface="HK Grotesk Medium"/>
              </a:rPr>
              <a:t>Песня "Веллерман" Натана Эванса, музыкальный анализ композиции и текстовые особенности песни.</a:t>
            </a:r>
          </a:p>
          <a:p>
            <a:pPr>
              <a:lnSpc>
                <a:spcPts val="3685"/>
              </a:lnSpc>
            </a:pPr>
            <a:endParaRPr lang="en-US" sz="3350">
              <a:solidFill>
                <a:srgbClr val="000000"/>
              </a:solidFill>
              <a:latin typeface="HK Grotesk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7844" y="1608548"/>
            <a:ext cx="10270176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7200" y="3202686"/>
            <a:ext cx="17090594" cy="452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just">
              <a:lnSpc>
                <a:spcPts val="611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происхождении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контексте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Wellerman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734059" lvl="1" indent="-367030" algn="just">
              <a:lnSpc>
                <a:spcPts val="611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влияния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социальных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современную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4059" lvl="1" indent="-367030" algn="just">
              <a:lnSpc>
                <a:spcPts val="611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полезной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поможет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словарный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запас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34059" lvl="1" indent="-367030" algn="just">
              <a:lnSpc>
                <a:spcPts val="6119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музыкальной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влиянии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социальных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популярность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7800" y="1485900"/>
            <a:ext cx="1027017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en-US" sz="51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значимость</a:t>
            </a:r>
            <a:r>
              <a:rPr lang="en-US" sz="51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1562100"/>
            <a:ext cx="10270176" cy="9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 b="1" dirty="0" err="1">
                <a:solidFill>
                  <a:srgbClr val="000000"/>
                </a:solidFill>
                <a:latin typeface="Times New Roman Bold"/>
              </a:rPr>
              <a:t>Гипотеза</a:t>
            </a:r>
            <a:r>
              <a:rPr lang="en-US" sz="5799" b="1" dirty="0">
                <a:solidFill>
                  <a:srgbClr val="000000"/>
                </a:solidFill>
                <a:latin typeface="Times New Roman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19200" y="3308669"/>
            <a:ext cx="1531619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 пандемии и  дистанционной работы повлияла  на создание и популярность песни «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Валлерман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Натана  Эванса, вдохновило автора при написании этой музыки.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571500"/>
            <a:ext cx="9776484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Морские</a:t>
            </a:r>
            <a:r>
              <a:rPr lang="en-US" sz="51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en-US" sz="51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шанти</a:t>
            </a:r>
            <a:endParaRPr lang="en-US" sz="5199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19200" y="1983744"/>
            <a:ext cx="155447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шанти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происходит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французского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"chanter" 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петь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3390900"/>
            <a:ext cx="15665605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времена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парусного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судоходства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шанти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имели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практическую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помогал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морякам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синхронизировать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несли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психологическую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пользу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расслабляли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разгоняли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скуку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тяжёлой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9125" y="4715951"/>
            <a:ext cx="12530617" cy="4542349"/>
          </a:xfrm>
          <a:custGeom>
            <a:avLst/>
            <a:gdLst/>
            <a:ahLst/>
            <a:cxnLst/>
            <a:rect l="l" t="t" r="r" b="b"/>
            <a:pathLst>
              <a:path w="12530617" h="4542349">
                <a:moveTo>
                  <a:pt x="0" y="0"/>
                </a:moveTo>
                <a:lnTo>
                  <a:pt x="12530617" y="0"/>
                </a:lnTo>
                <a:lnTo>
                  <a:pt x="12530617" y="4542349"/>
                </a:lnTo>
                <a:lnTo>
                  <a:pt x="0" y="45423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62820" y="1263101"/>
            <a:ext cx="14681492" cy="283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"/>
              </a:rPr>
              <a:t>Давайте послушаем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"/>
              </a:rPr>
              <a:t>1 куплет и  припев песни “Веллерман”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"/>
              </a:rPr>
              <a:t> в исполнении Натана Эванса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A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3238" y="425122"/>
            <a:ext cx="3862991" cy="3483834"/>
            <a:chOff x="0" y="0"/>
            <a:chExt cx="5150655" cy="46451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13038" r="13038"/>
            <a:stretch>
              <a:fillRect/>
            </a:stretch>
          </p:blipFill>
          <p:spPr>
            <a:xfrm>
              <a:off x="0" y="0"/>
              <a:ext cx="5150655" cy="464511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332929" y="425122"/>
            <a:ext cx="6404720" cy="3483834"/>
            <a:chOff x="0" y="0"/>
            <a:chExt cx="8539627" cy="464511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t="1649" b="1649"/>
            <a:stretch>
              <a:fillRect/>
            </a:stretch>
          </p:blipFill>
          <p:spPr>
            <a:xfrm>
              <a:off x="0" y="0"/>
              <a:ext cx="8539627" cy="464511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3999845" y="425122"/>
            <a:ext cx="3862991" cy="3483834"/>
            <a:chOff x="0" y="0"/>
            <a:chExt cx="5150655" cy="464511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/>
            <a:srcRect l="8418" r="8418"/>
            <a:stretch>
              <a:fillRect/>
            </a:stretch>
          </p:blipFill>
          <p:spPr>
            <a:xfrm>
              <a:off x="0" y="0"/>
              <a:ext cx="5150655" cy="4645112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159117" y="8069878"/>
            <a:ext cx="1072760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000000"/>
                </a:solidFill>
                <a:latin typeface="Forum"/>
              </a:rPr>
              <a:t>НАТАН ЭВАНС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3238" y="4137958"/>
            <a:ext cx="3557541" cy="277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Дата рождения: 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 Bold"/>
              </a:rPr>
              <a:t>19 декабря 1994 года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 Bold"/>
              </a:rPr>
              <a:t>шотландский певец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 из Эйрдри, Северный Ланкашир, Шотландия, известный пением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морских шанти.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92796" y="4137958"/>
            <a:ext cx="6084987" cy="3950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Получил известность в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2020 году,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 когда он опубликовал видео о том, как он поет морские шанти, в социальной сети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TikTok </a:t>
            </a:r>
          </a:p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В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 2021 году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 он выпустил кавер-версию шанти XIX века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" Wellerman "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, которая заняла первое место в британском чарте синглов, а также попала в чарты в нескольких других странах.</a:t>
            </a:r>
          </a:p>
          <a:p>
            <a:pPr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99845" y="4137958"/>
            <a:ext cx="3862991" cy="3868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 Перед тем как начать свою музыкальную карьеру, Эванс был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почтовым работником 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в Royal Mail в Эйрдри, недалеко от Глазго. Он имеет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высшее образование</a:t>
            </a:r>
            <a:r>
              <a:rPr lang="en-US" sz="2400">
                <a:solidFill>
                  <a:srgbClr val="000000"/>
                </a:solidFill>
                <a:latin typeface="Times New Roman"/>
              </a:rPr>
              <a:t> в области </a:t>
            </a:r>
            <a:r>
              <a:rPr lang="en-US" sz="2400">
                <a:solidFill>
                  <a:srgbClr val="000000"/>
                </a:solidFill>
                <a:latin typeface="Times New Roman Bold"/>
              </a:rPr>
              <a:t>веб-дизайна.</a:t>
            </a:r>
          </a:p>
          <a:p>
            <a:pPr>
              <a:lnSpc>
                <a:spcPts val="2437"/>
              </a:lnSpc>
            </a:pPr>
            <a:endParaRPr lang="en-US" sz="2400">
              <a:solidFill>
                <a:srgbClr val="000000"/>
              </a:solidFill>
              <a:latin typeface="Times New Roman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548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HK Grotesk</vt:lpstr>
      <vt:lpstr>Forum</vt:lpstr>
      <vt:lpstr>HK Grotesk Medium</vt:lpstr>
      <vt:lpstr>Times New Roman Bold</vt:lpstr>
      <vt:lpstr>Open Sans</vt:lpstr>
      <vt:lpstr>Open Sans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г. Иркутска средняя общеобразовательная школа №10 им. П.А.Пономарева Школьная конференция исследовательских и проектных работ «Хочу всё знать!»</dc:title>
  <cp:lastModifiedBy>Документы</cp:lastModifiedBy>
  <cp:revision>5</cp:revision>
  <dcterms:created xsi:type="dcterms:W3CDTF">2006-08-16T00:00:00Z</dcterms:created>
  <dcterms:modified xsi:type="dcterms:W3CDTF">2024-04-04T02:46:28Z</dcterms:modified>
  <dc:identifier>DAGBYB3LlHk</dc:identifier>
</cp:coreProperties>
</file>