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</p:sldIdLst>
  <p:sldSz cx="18288000" cy="10287000"/>
  <p:notesSz cx="6858000" cy="9144000"/>
  <p:embeddedFontLst>
    <p:embeddedFont>
      <p:font typeface="Montserrat Light" panose="00000400000000000000" pitchFamily="2" charset="-52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66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8.svg"/><Relationship Id="rId5" Type="http://schemas.openxmlformats.org/officeDocument/2006/relationships/image" Target="../media/image24.svg"/><Relationship Id="rId10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1.png"/><Relationship Id="rId3" Type="http://schemas.openxmlformats.org/officeDocument/2006/relationships/image" Target="../media/image55.png"/><Relationship Id="rId7" Type="http://schemas.openxmlformats.org/officeDocument/2006/relationships/image" Target="../media/image49.png"/><Relationship Id="rId12" Type="http://schemas.openxmlformats.org/officeDocument/2006/relationships/image" Target="../media/image4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47.png"/><Relationship Id="rId5" Type="http://schemas.openxmlformats.org/officeDocument/2006/relationships/image" Target="../media/image57.png"/><Relationship Id="rId10" Type="http://schemas.openxmlformats.org/officeDocument/2006/relationships/image" Target="../media/image54.svg"/><Relationship Id="rId4" Type="http://schemas.openxmlformats.org/officeDocument/2006/relationships/image" Target="../media/image56.svg"/><Relationship Id="rId9" Type="http://schemas.openxmlformats.org/officeDocument/2006/relationships/image" Target="../media/image53.png"/><Relationship Id="rId1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svg"/><Relationship Id="rId7" Type="http://schemas.openxmlformats.org/officeDocument/2006/relationships/image" Target="../media/image6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64.png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image" Target="../media/image65.sv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6.jpeg"/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4.jpeg"/><Relationship Id="rId5" Type="http://schemas.openxmlformats.org/officeDocument/2006/relationships/image" Target="../media/image12.png"/><Relationship Id="rId15" Type="http://schemas.openxmlformats.org/officeDocument/2006/relationships/image" Target="../media/image18.jpeg"/><Relationship Id="rId10" Type="http://schemas.openxmlformats.org/officeDocument/2006/relationships/image" Target="../media/image4.svg"/><Relationship Id="rId4" Type="http://schemas.openxmlformats.org/officeDocument/2006/relationships/image" Target="../media/image11.svg"/><Relationship Id="rId9" Type="http://schemas.openxmlformats.org/officeDocument/2006/relationships/image" Target="../media/image3.pn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8.svg"/><Relationship Id="rId5" Type="http://schemas.openxmlformats.org/officeDocument/2006/relationships/image" Target="../media/image24.svg"/><Relationship Id="rId10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8.svg"/><Relationship Id="rId5" Type="http://schemas.openxmlformats.org/officeDocument/2006/relationships/image" Target="../media/image24.svg"/><Relationship Id="rId10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01900" y="0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6" name="Group 6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789648" y="-262483"/>
            <a:ext cx="11333292" cy="2463473"/>
            <a:chOff x="66743" y="-493239"/>
            <a:chExt cx="2705098" cy="943528"/>
          </a:xfrm>
        </p:grpSpPr>
        <p:sp>
          <p:nvSpPr>
            <p:cNvPr id="13" name="Freeform 13"/>
            <p:cNvSpPr/>
            <p:nvPr/>
          </p:nvSpPr>
          <p:spPr>
            <a:xfrm>
              <a:off x="66743" y="-391086"/>
              <a:ext cx="2029104" cy="841375"/>
            </a:xfrm>
            <a:custGeom>
              <a:avLst/>
              <a:gdLst/>
              <a:ahLst/>
              <a:cxnLst/>
              <a:rect l="l" t="t" r="r" b="b"/>
              <a:pathLst>
                <a:path w="2029104" h="246005">
                  <a:moveTo>
                    <a:pt x="16392" y="0"/>
                  </a:moveTo>
                  <a:lnTo>
                    <a:pt x="2012711" y="0"/>
                  </a:lnTo>
                  <a:cubicBezTo>
                    <a:pt x="2021765" y="0"/>
                    <a:pt x="2029104" y="7339"/>
                    <a:pt x="2029104" y="16392"/>
                  </a:cubicBezTo>
                  <a:lnTo>
                    <a:pt x="2029104" y="229613"/>
                  </a:lnTo>
                  <a:cubicBezTo>
                    <a:pt x="2029104" y="238666"/>
                    <a:pt x="2021765" y="246005"/>
                    <a:pt x="2012711" y="246005"/>
                  </a:cubicBezTo>
                  <a:lnTo>
                    <a:pt x="16392" y="246005"/>
                  </a:lnTo>
                  <a:cubicBezTo>
                    <a:pt x="7339" y="246005"/>
                    <a:pt x="0" y="238666"/>
                    <a:pt x="0" y="229613"/>
                  </a:cubicBezTo>
                  <a:lnTo>
                    <a:pt x="0" y="16392"/>
                  </a:lnTo>
                  <a:cubicBezTo>
                    <a:pt x="0" y="7339"/>
                    <a:pt x="7339" y="0"/>
                    <a:pt x="16392" y="0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05728" y="-493239"/>
              <a:ext cx="1566113" cy="841375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r">
                <a:lnSpc>
                  <a:spcPts val="5199"/>
                </a:lnSpc>
              </a:pPr>
              <a:r>
                <a:rPr lang="en-US" sz="3999" dirty="0">
                  <a:solidFill>
                    <a:srgbClr val="FFFFFF"/>
                  </a:solidFill>
                  <a:latin typeface="Montserrat Light"/>
                </a:rPr>
                <a:t>The 11th of September, Monday.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Freeform 16"/>
          <p:cNvSpPr/>
          <p:nvPr/>
        </p:nvSpPr>
        <p:spPr>
          <a:xfrm>
            <a:off x="11795757" y="5091732"/>
            <a:ext cx="6492243" cy="4713880"/>
          </a:xfrm>
          <a:custGeom>
            <a:avLst/>
            <a:gdLst/>
            <a:ahLst/>
            <a:cxnLst/>
            <a:rect l="l" t="t" r="r" b="b"/>
            <a:pathLst>
              <a:path w="6492243" h="4713880">
                <a:moveTo>
                  <a:pt x="0" y="0"/>
                </a:moveTo>
                <a:lnTo>
                  <a:pt x="6492244" y="0"/>
                </a:lnTo>
                <a:lnTo>
                  <a:pt x="6492244" y="4713881"/>
                </a:lnTo>
                <a:lnTo>
                  <a:pt x="0" y="47138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7" name="TextBox 17"/>
          <p:cNvSpPr txBox="1"/>
          <p:nvPr/>
        </p:nvSpPr>
        <p:spPr>
          <a:xfrm>
            <a:off x="2573893" y="5829652"/>
            <a:ext cx="8553855" cy="183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05"/>
              </a:lnSpc>
            </a:pPr>
            <a:r>
              <a:rPr lang="en-US" sz="5289" spc="264" dirty="0">
                <a:solidFill>
                  <a:srgbClr val="1C5739"/>
                </a:solidFill>
                <a:latin typeface="Open Sauce"/>
              </a:rPr>
              <a:t>Module 1. </a:t>
            </a:r>
          </a:p>
          <a:p>
            <a:pPr>
              <a:lnSpc>
                <a:spcPts val="7405"/>
              </a:lnSpc>
            </a:pPr>
            <a:r>
              <a:rPr lang="en-US" sz="5289" spc="264" dirty="0">
                <a:solidFill>
                  <a:srgbClr val="1C5739"/>
                </a:solidFill>
                <a:latin typeface="Open Sauce"/>
              </a:rPr>
              <a:t>1b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43050" y="4457600"/>
            <a:ext cx="10023401" cy="144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6"/>
              </a:lnSpc>
            </a:pPr>
            <a:r>
              <a:rPr lang="en-US" sz="10006" dirty="0">
                <a:solidFill>
                  <a:srgbClr val="1C5739"/>
                </a:solidFill>
                <a:latin typeface="Codec Pro ExtraBold"/>
              </a:rPr>
              <a:t>WHO ARE YOU?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752928" y="1240667"/>
            <a:ext cx="2535728" cy="2535718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 cstate="print"/>
              <a:stretch>
                <a:fillRect l="-1248" r="-1248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04C1DB3-885F-8852-AF13-C88D1D4C48FB}"/>
              </a:ext>
            </a:extLst>
          </p:cNvPr>
          <p:cNvSpPr txBox="1"/>
          <p:nvPr/>
        </p:nvSpPr>
        <p:spPr>
          <a:xfrm>
            <a:off x="2573893" y="8462809"/>
            <a:ext cx="55244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Таранцова Евгения Олеговна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г. Иркутска СОШ №10 им. П. А. Пономарёва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93216" y="1415447"/>
            <a:ext cx="5408984" cy="7979428"/>
            <a:chOff x="0" y="0"/>
            <a:chExt cx="1424588" cy="21015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>
            <a:off x="11772900" y="1028700"/>
            <a:ext cx="5486400" cy="7980897"/>
          </a:xfrm>
          <a:custGeom>
            <a:avLst/>
            <a:gdLst/>
            <a:ahLst/>
            <a:cxnLst/>
            <a:rect l="l" t="t" r="r" b="b"/>
            <a:pathLst>
              <a:path w="5486400" h="7980897">
                <a:moveTo>
                  <a:pt x="0" y="0"/>
                </a:moveTo>
                <a:lnTo>
                  <a:pt x="5486400" y="0"/>
                </a:lnTo>
                <a:lnTo>
                  <a:pt x="5486400" y="7980897"/>
                </a:lnTo>
                <a:lnTo>
                  <a:pt x="0" y="798089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b="-3116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TextBox 10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24659" y="484631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24659" y="564343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44260" y="6435807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44260" y="726677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44260" y="811706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21885" y="1536644"/>
            <a:ext cx="10012982" cy="5796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86"/>
              </a:lnSpc>
            </a:pPr>
            <a:r>
              <a:rPr lang="en-US" sz="5062" spc="496">
                <a:solidFill>
                  <a:srgbClr val="231F20"/>
                </a:solidFill>
                <a:latin typeface="Open Sauce"/>
              </a:rPr>
              <a:t> Today we are going to study </a:t>
            </a:r>
            <a:r>
              <a:rPr lang="en-US" sz="5062" spc="496">
                <a:solidFill>
                  <a:srgbClr val="231F20"/>
                </a:solidFill>
                <a:latin typeface="Open Sauce Bold"/>
              </a:rPr>
              <a:t>forms of identification. </a:t>
            </a:r>
          </a:p>
          <a:p>
            <a:pPr>
              <a:lnSpc>
                <a:spcPts val="6986"/>
              </a:lnSpc>
            </a:pPr>
            <a:endParaRPr lang="en-US" sz="5062" spc="496">
              <a:solidFill>
                <a:srgbClr val="231F20"/>
              </a:solidFill>
              <a:latin typeface="Open Sauce Bold"/>
            </a:endParaRPr>
          </a:p>
          <a:p>
            <a:pPr>
              <a:lnSpc>
                <a:spcPts val="6986"/>
              </a:lnSpc>
            </a:pPr>
            <a:r>
              <a:rPr lang="en-US" sz="5062" spc="496">
                <a:solidFill>
                  <a:srgbClr val="231F20"/>
                </a:solidFill>
                <a:latin typeface="Open Sauce"/>
              </a:rPr>
              <a:t>You will learn how to get </a:t>
            </a:r>
          </a:p>
          <a:p>
            <a:pPr>
              <a:lnSpc>
                <a:spcPts val="6986"/>
              </a:lnSpc>
            </a:pPr>
            <a:r>
              <a:rPr lang="en-US" sz="5062" spc="496">
                <a:solidFill>
                  <a:srgbClr val="231F20"/>
                </a:solidFill>
                <a:latin typeface="Open Sauce Bold"/>
              </a:rPr>
              <a:t>a membership card.</a:t>
            </a:r>
          </a:p>
          <a:p>
            <a:pPr>
              <a:lnSpc>
                <a:spcPts val="3836"/>
              </a:lnSpc>
            </a:pPr>
            <a:endParaRPr lang="en-US" sz="5062" spc="496">
              <a:solidFill>
                <a:srgbClr val="231F20"/>
              </a:solidFill>
              <a:latin typeface="Open Sauce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2495" y="757392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16887962" y="5985119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560220" y="1728186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7" name="Group 7"/>
          <p:cNvGrpSpPr/>
          <p:nvPr/>
        </p:nvGrpSpPr>
        <p:grpSpPr>
          <a:xfrm>
            <a:off x="-2262642" y="-3904566"/>
            <a:ext cx="8637895" cy="86378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61103" y="1342561"/>
            <a:ext cx="1164616" cy="1910409"/>
            <a:chOff x="0" y="0"/>
            <a:chExt cx="1451520" cy="2381040"/>
          </a:xfrm>
        </p:grpSpPr>
        <p:sp>
          <p:nvSpPr>
            <p:cNvPr id="11" name="Freeform 11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01480" y="1995347"/>
            <a:ext cx="325815" cy="605415"/>
            <a:chOff x="0" y="0"/>
            <a:chExt cx="406080" cy="754560"/>
          </a:xfrm>
        </p:grpSpPr>
        <p:sp>
          <p:nvSpPr>
            <p:cNvPr id="13" name="Freeform 13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07654" y="1519911"/>
            <a:ext cx="5916664" cy="1537801"/>
            <a:chOff x="0" y="0"/>
            <a:chExt cx="7374240" cy="19166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914512" y="3230440"/>
            <a:ext cx="1165193" cy="1910409"/>
            <a:chOff x="0" y="0"/>
            <a:chExt cx="1452240" cy="2381040"/>
          </a:xfrm>
        </p:grpSpPr>
        <p:sp>
          <p:nvSpPr>
            <p:cNvPr id="17" name="Freeform 17"/>
            <p:cNvSpPr/>
            <p:nvPr/>
          </p:nvSpPr>
          <p:spPr>
            <a:xfrm>
              <a:off x="-19685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01958" y="3883226"/>
            <a:ext cx="325815" cy="605415"/>
            <a:chOff x="0" y="0"/>
            <a:chExt cx="406080" cy="754560"/>
          </a:xfrm>
        </p:grpSpPr>
        <p:sp>
          <p:nvSpPr>
            <p:cNvPr id="19" name="Freeform 19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670275" y="3407790"/>
            <a:ext cx="5918974" cy="1537801"/>
            <a:chOff x="0" y="0"/>
            <a:chExt cx="7377120" cy="19166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434580" cy="1963166"/>
            </a:xfrm>
            <a:custGeom>
              <a:avLst/>
              <a:gdLst/>
              <a:ahLst/>
              <a:cxnLst/>
              <a:rect l="l" t="t" r="r" b="b"/>
              <a:pathLst>
                <a:path w="7434580" h="1963166">
                  <a:moveTo>
                    <a:pt x="967105" y="1963166"/>
                  </a:moveTo>
                  <a:lnTo>
                    <a:pt x="7434580" y="1963166"/>
                  </a:lnTo>
                  <a:lnTo>
                    <a:pt x="6596380" y="1125601"/>
                  </a:lnTo>
                  <a:cubicBezTo>
                    <a:pt x="6556883" y="1086104"/>
                    <a:pt x="6536563" y="1033780"/>
                    <a:pt x="6536563" y="981583"/>
                  </a:cubicBezTo>
                  <a:cubicBezTo>
                    <a:pt x="6536563" y="929386"/>
                    <a:pt x="6556375" y="877570"/>
                    <a:pt x="6596380" y="837565"/>
                  </a:cubicBezTo>
                  <a:lnTo>
                    <a:pt x="7434072" y="0"/>
                  </a:lnTo>
                  <a:lnTo>
                    <a:pt x="967105" y="0"/>
                  </a:lnTo>
                  <a:lnTo>
                    <a:pt x="0" y="980948"/>
                  </a:lnTo>
                  <a:lnTo>
                    <a:pt x="967105" y="1963039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309182" y="5460012"/>
            <a:ext cx="1164616" cy="1910409"/>
            <a:chOff x="0" y="0"/>
            <a:chExt cx="1451520" cy="2381040"/>
          </a:xfrm>
        </p:grpSpPr>
        <p:sp>
          <p:nvSpPr>
            <p:cNvPr id="23" name="Freeform 23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449560" y="6112798"/>
            <a:ext cx="325815" cy="605415"/>
            <a:chOff x="0" y="0"/>
            <a:chExt cx="406080" cy="754560"/>
          </a:xfrm>
        </p:grpSpPr>
        <p:sp>
          <p:nvSpPr>
            <p:cNvPr id="25" name="Freeform 25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55734" y="5637362"/>
            <a:ext cx="5916664" cy="1537801"/>
            <a:chOff x="0" y="0"/>
            <a:chExt cx="7374240" cy="191664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762591" y="7347891"/>
            <a:ext cx="1165193" cy="1910409"/>
            <a:chOff x="0" y="0"/>
            <a:chExt cx="1452240" cy="2381040"/>
          </a:xfrm>
        </p:grpSpPr>
        <p:sp>
          <p:nvSpPr>
            <p:cNvPr id="29" name="Freeform 29"/>
            <p:cNvSpPr/>
            <p:nvPr/>
          </p:nvSpPr>
          <p:spPr>
            <a:xfrm>
              <a:off x="-19685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450038" y="8000677"/>
            <a:ext cx="325815" cy="605415"/>
            <a:chOff x="0" y="0"/>
            <a:chExt cx="406080" cy="754560"/>
          </a:xfrm>
        </p:grpSpPr>
        <p:sp>
          <p:nvSpPr>
            <p:cNvPr id="31" name="Freeform 31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518354" y="7525241"/>
            <a:ext cx="5918974" cy="1537801"/>
            <a:chOff x="0" y="0"/>
            <a:chExt cx="7377120" cy="191664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434580" cy="1963166"/>
            </a:xfrm>
            <a:custGeom>
              <a:avLst/>
              <a:gdLst/>
              <a:ahLst/>
              <a:cxnLst/>
              <a:rect l="l" t="t" r="r" b="b"/>
              <a:pathLst>
                <a:path w="7434580" h="1963166">
                  <a:moveTo>
                    <a:pt x="967105" y="1963166"/>
                  </a:moveTo>
                  <a:lnTo>
                    <a:pt x="7434580" y="1963166"/>
                  </a:lnTo>
                  <a:lnTo>
                    <a:pt x="6596380" y="1125601"/>
                  </a:lnTo>
                  <a:cubicBezTo>
                    <a:pt x="6556883" y="1086104"/>
                    <a:pt x="6536563" y="1033780"/>
                    <a:pt x="6536563" y="981583"/>
                  </a:cubicBezTo>
                  <a:cubicBezTo>
                    <a:pt x="6536563" y="929386"/>
                    <a:pt x="6556375" y="877570"/>
                    <a:pt x="6596380" y="837565"/>
                  </a:cubicBezTo>
                  <a:lnTo>
                    <a:pt x="7434072" y="0"/>
                  </a:lnTo>
                  <a:lnTo>
                    <a:pt x="967105" y="0"/>
                  </a:lnTo>
                  <a:lnTo>
                    <a:pt x="0" y="980948"/>
                  </a:lnTo>
                  <a:lnTo>
                    <a:pt x="967105" y="1963039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" name="Freeform 34"/>
          <p:cNvSpPr/>
          <p:nvPr/>
        </p:nvSpPr>
        <p:spPr>
          <a:xfrm>
            <a:off x="8719619" y="1949670"/>
            <a:ext cx="1170346" cy="822168"/>
          </a:xfrm>
          <a:custGeom>
            <a:avLst/>
            <a:gdLst/>
            <a:ahLst/>
            <a:cxnLst/>
            <a:rect l="l" t="t" r="r" b="b"/>
            <a:pathLst>
              <a:path w="1170346" h="822168">
                <a:moveTo>
                  <a:pt x="0" y="0"/>
                </a:moveTo>
                <a:lnTo>
                  <a:pt x="1170346" y="0"/>
                </a:lnTo>
                <a:lnTo>
                  <a:pt x="1170346" y="822168"/>
                </a:lnTo>
                <a:lnTo>
                  <a:pt x="0" y="82216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5" name="Freeform 35"/>
          <p:cNvSpPr/>
          <p:nvPr/>
        </p:nvSpPr>
        <p:spPr>
          <a:xfrm>
            <a:off x="10036332" y="3474753"/>
            <a:ext cx="937086" cy="1403874"/>
          </a:xfrm>
          <a:custGeom>
            <a:avLst/>
            <a:gdLst/>
            <a:ahLst/>
            <a:cxnLst/>
            <a:rect l="l" t="t" r="r" b="b"/>
            <a:pathLst>
              <a:path w="937086" h="1403874">
                <a:moveTo>
                  <a:pt x="0" y="0"/>
                </a:moveTo>
                <a:lnTo>
                  <a:pt x="937086" y="0"/>
                </a:lnTo>
                <a:lnTo>
                  <a:pt x="937086" y="1403875"/>
                </a:lnTo>
                <a:lnTo>
                  <a:pt x="0" y="140387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6" name="Freeform 36"/>
          <p:cNvSpPr/>
          <p:nvPr/>
        </p:nvSpPr>
        <p:spPr>
          <a:xfrm>
            <a:off x="8473798" y="5807485"/>
            <a:ext cx="1268713" cy="1114881"/>
          </a:xfrm>
          <a:custGeom>
            <a:avLst/>
            <a:gdLst/>
            <a:ahLst/>
            <a:cxnLst/>
            <a:rect l="l" t="t" r="r" b="b"/>
            <a:pathLst>
              <a:path w="1268713" h="1114881">
                <a:moveTo>
                  <a:pt x="0" y="0"/>
                </a:moveTo>
                <a:lnTo>
                  <a:pt x="1268713" y="0"/>
                </a:lnTo>
                <a:lnTo>
                  <a:pt x="1268713" y="1114882"/>
                </a:lnTo>
                <a:lnTo>
                  <a:pt x="0" y="111488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7" name="Freeform 37"/>
          <p:cNvSpPr/>
          <p:nvPr/>
        </p:nvSpPr>
        <p:spPr>
          <a:xfrm>
            <a:off x="5898067" y="8000677"/>
            <a:ext cx="955062" cy="656388"/>
          </a:xfrm>
          <a:custGeom>
            <a:avLst/>
            <a:gdLst/>
            <a:ahLst/>
            <a:cxnLst/>
            <a:rect l="l" t="t" r="r" b="b"/>
            <a:pathLst>
              <a:path w="955062" h="656388">
                <a:moveTo>
                  <a:pt x="0" y="0"/>
                </a:moveTo>
                <a:lnTo>
                  <a:pt x="955062" y="0"/>
                </a:lnTo>
                <a:lnTo>
                  <a:pt x="955062" y="656388"/>
                </a:lnTo>
                <a:lnTo>
                  <a:pt x="0" y="656388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8" name="TextBox 38"/>
          <p:cNvSpPr txBox="1"/>
          <p:nvPr/>
        </p:nvSpPr>
        <p:spPr>
          <a:xfrm>
            <a:off x="307164" y="367480"/>
            <a:ext cx="5799024" cy="160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19"/>
              </a:lnSpc>
            </a:pPr>
            <a:r>
              <a:rPr lang="en-US" sz="5746" spc="563">
                <a:solidFill>
                  <a:srgbClr val="FFFFFF"/>
                </a:solidFill>
                <a:latin typeface="Codec Pro ExtraBold"/>
              </a:rPr>
              <a:t>Forms of identification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036332" y="2041951"/>
            <a:ext cx="3636065" cy="57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34"/>
              </a:lnSpc>
              <a:spcBef>
                <a:spcPct val="0"/>
              </a:spcBef>
            </a:pPr>
            <a:r>
              <a:rPr lang="en-US" sz="3358" spc="329">
                <a:solidFill>
                  <a:srgbClr val="FFFFFF"/>
                </a:solidFill>
                <a:latin typeface="Open Sauce"/>
              </a:rPr>
              <a:t>a credit card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363363" y="1852472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079705" y="3714588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02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856811" y="5902849"/>
            <a:ext cx="3516054" cy="1151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34"/>
              </a:lnSpc>
              <a:spcBef>
                <a:spcPct val="0"/>
              </a:spcBef>
            </a:pPr>
            <a:r>
              <a:rPr lang="en-US" sz="3358" spc="329">
                <a:solidFill>
                  <a:srgbClr val="FFFFFF"/>
                </a:solidFill>
                <a:latin typeface="Open Sauce"/>
              </a:rPr>
              <a:t>a membership card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211443" y="5969923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03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927784" y="7832039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04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670275" y="3875349"/>
            <a:ext cx="4323093" cy="57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634"/>
              </a:lnSpc>
              <a:spcBef>
                <a:spcPct val="0"/>
              </a:spcBef>
            </a:pPr>
            <a:r>
              <a:rPr lang="en-US" sz="3358" spc="329">
                <a:solidFill>
                  <a:srgbClr val="FFFFFF"/>
                </a:solidFill>
                <a:latin typeface="Open Sauce"/>
              </a:rPr>
              <a:t>an identity card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539051" y="7932396"/>
            <a:ext cx="4443355" cy="87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3358" spc="329">
                <a:solidFill>
                  <a:srgbClr val="FFFFFF"/>
                </a:solidFill>
                <a:latin typeface="Open Sauce"/>
              </a:rPr>
              <a:t> a driving licence</a:t>
            </a:r>
          </a:p>
          <a:p>
            <a:pPr marL="0" lvl="0" indent="0" algn="r">
              <a:lnSpc>
                <a:spcPts val="2288"/>
              </a:lnSpc>
              <a:spcBef>
                <a:spcPct val="0"/>
              </a:spcBef>
            </a:pPr>
            <a:endParaRPr lang="en-US" sz="3358" spc="329">
              <a:solidFill>
                <a:srgbClr val="FFFFFF"/>
              </a:solidFill>
              <a:latin typeface="Open Sauce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307164" y="2332319"/>
            <a:ext cx="5211190" cy="98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73"/>
              </a:lnSpc>
              <a:spcBef>
                <a:spcPct val="0"/>
              </a:spcBef>
            </a:pPr>
            <a:r>
              <a:rPr lang="en-US" sz="2879" spc="282">
                <a:solidFill>
                  <a:srgbClr val="FFFFFF"/>
                </a:solidFill>
                <a:latin typeface="Open Sauce"/>
              </a:rPr>
              <a:t>«Формы удостоверения личности»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98008" y="7491155"/>
            <a:ext cx="1489037" cy="1302230"/>
          </a:xfrm>
          <a:custGeom>
            <a:avLst/>
            <a:gdLst/>
            <a:ahLst/>
            <a:cxnLst/>
            <a:rect l="l" t="t" r="r" b="b"/>
            <a:pathLst>
              <a:path w="1489037" h="1302230">
                <a:moveTo>
                  <a:pt x="0" y="0"/>
                </a:moveTo>
                <a:lnTo>
                  <a:pt x="1489037" y="0"/>
                </a:lnTo>
                <a:lnTo>
                  <a:pt x="1489037" y="1302230"/>
                </a:lnTo>
                <a:lnTo>
                  <a:pt x="0" y="130223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5398008" y="2676676"/>
            <a:ext cx="1498866" cy="1205944"/>
          </a:xfrm>
          <a:custGeom>
            <a:avLst/>
            <a:gdLst/>
            <a:ahLst/>
            <a:cxnLst/>
            <a:rect l="l" t="t" r="r" b="b"/>
            <a:pathLst>
              <a:path w="1498866" h="1205944">
                <a:moveTo>
                  <a:pt x="0" y="0"/>
                </a:moveTo>
                <a:lnTo>
                  <a:pt x="1498866" y="0"/>
                </a:lnTo>
                <a:lnTo>
                  <a:pt x="1498866" y="1205944"/>
                </a:lnTo>
                <a:lnTo>
                  <a:pt x="0" y="12059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6987774" y="2605605"/>
            <a:ext cx="1408888" cy="1280807"/>
          </a:xfrm>
          <a:custGeom>
            <a:avLst/>
            <a:gdLst/>
            <a:ahLst/>
            <a:cxnLst/>
            <a:rect l="l" t="t" r="r" b="b"/>
            <a:pathLst>
              <a:path w="1408888" h="1280807">
                <a:moveTo>
                  <a:pt x="0" y="0"/>
                </a:moveTo>
                <a:lnTo>
                  <a:pt x="1408888" y="0"/>
                </a:lnTo>
                <a:lnTo>
                  <a:pt x="1408888" y="1280807"/>
                </a:lnTo>
                <a:lnTo>
                  <a:pt x="0" y="12808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6927575" y="7587964"/>
            <a:ext cx="1469087" cy="1268924"/>
          </a:xfrm>
          <a:custGeom>
            <a:avLst/>
            <a:gdLst/>
            <a:ahLst/>
            <a:cxnLst/>
            <a:rect l="l" t="t" r="r" b="b"/>
            <a:pathLst>
              <a:path w="1469087" h="1268924">
                <a:moveTo>
                  <a:pt x="0" y="0"/>
                </a:moveTo>
                <a:lnTo>
                  <a:pt x="1469087" y="0"/>
                </a:lnTo>
                <a:lnTo>
                  <a:pt x="1469087" y="1268924"/>
                </a:lnTo>
                <a:lnTo>
                  <a:pt x="0" y="126892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4358809" y="578661"/>
            <a:ext cx="10891330" cy="105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56"/>
              </a:lnSpc>
              <a:spcBef>
                <a:spcPct val="0"/>
              </a:spcBef>
            </a:pPr>
            <a:r>
              <a:rPr lang="en-US" sz="5765" spc="565">
                <a:solidFill>
                  <a:srgbClr val="231F20"/>
                </a:solidFill>
                <a:latin typeface="Codec Pro ExtraBold"/>
              </a:rPr>
              <a:t>Student’s book: Ex. 1, p. 8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4324" y="3836154"/>
            <a:ext cx="4482343" cy="1076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3"/>
              </a:lnSpc>
            </a:pPr>
            <a:r>
              <a:rPr lang="en-US" sz="2089" spc="204">
                <a:solidFill>
                  <a:srgbClr val="231F20"/>
                </a:solidFill>
                <a:latin typeface="Open Sauce"/>
              </a:rPr>
              <a:t> Your full name is your name and surname.</a:t>
            </a:r>
          </a:p>
          <a:p>
            <a:pPr marL="0" lvl="0" indent="0">
              <a:lnSpc>
                <a:spcPts val="2883"/>
              </a:lnSpc>
              <a:spcBef>
                <a:spcPct val="0"/>
              </a:spcBef>
            </a:pPr>
            <a:endParaRPr lang="en-US" sz="2089" spc="204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4324" y="2911237"/>
            <a:ext cx="3972070" cy="670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545"/>
              </a:lnSpc>
              <a:spcBef>
                <a:spcPct val="0"/>
              </a:spcBef>
            </a:pPr>
            <a:r>
              <a:rPr lang="en-US" sz="4018" spc="393">
                <a:solidFill>
                  <a:srgbClr val="397D5A"/>
                </a:solidFill>
                <a:latin typeface="Open Sauce Bold"/>
              </a:rPr>
              <a:t>full name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4324" y="5501293"/>
            <a:ext cx="5307326" cy="978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3"/>
              </a:lnSpc>
            </a:pPr>
            <a:r>
              <a:rPr lang="en-US" sz="2089" spc="204">
                <a:solidFill>
                  <a:srgbClr val="231F20"/>
                </a:solidFill>
                <a:latin typeface="Open Sauce"/>
              </a:rPr>
              <a:t> Your home address is the details of the place where you live.</a:t>
            </a:r>
          </a:p>
          <a:p>
            <a:pPr marL="0" lvl="0" indent="0">
              <a:lnSpc>
                <a:spcPts val="2055"/>
              </a:lnSpc>
              <a:spcBef>
                <a:spcPct val="0"/>
              </a:spcBef>
            </a:pPr>
            <a:endParaRPr lang="en-US" sz="2089" spc="204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64324" y="4745422"/>
            <a:ext cx="4364489" cy="670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545"/>
              </a:lnSpc>
              <a:spcBef>
                <a:spcPct val="0"/>
              </a:spcBef>
            </a:pPr>
            <a:r>
              <a:rPr lang="en-US" sz="4018" spc="393">
                <a:solidFill>
                  <a:srgbClr val="397D5A"/>
                </a:solidFill>
                <a:latin typeface="Open Sauce Bold"/>
              </a:rPr>
              <a:t>home address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3251" y="7453055"/>
            <a:ext cx="4482343" cy="1076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3"/>
              </a:lnSpc>
            </a:pPr>
            <a:r>
              <a:rPr lang="en-US" sz="2089" spc="204">
                <a:solidFill>
                  <a:srgbClr val="231F20"/>
                </a:solidFill>
                <a:latin typeface="Open Sauce"/>
              </a:rPr>
              <a:t> Your nationality shows what country you are from.</a:t>
            </a:r>
          </a:p>
          <a:p>
            <a:pPr marL="0" lvl="0" indent="0">
              <a:lnSpc>
                <a:spcPts val="2883"/>
              </a:lnSpc>
              <a:spcBef>
                <a:spcPct val="0"/>
              </a:spcBef>
            </a:pPr>
            <a:endParaRPr lang="en-US" sz="2089" spc="204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82178" y="6616950"/>
            <a:ext cx="3465904" cy="670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545"/>
              </a:lnSpc>
              <a:spcBef>
                <a:spcPct val="0"/>
              </a:spcBef>
            </a:pPr>
            <a:r>
              <a:rPr lang="en-US" sz="4018" spc="393">
                <a:solidFill>
                  <a:srgbClr val="397D5A"/>
                </a:solidFill>
                <a:latin typeface="Open Sauce Bold"/>
              </a:rPr>
              <a:t>nationality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04474" y="3977427"/>
            <a:ext cx="4482343" cy="1438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3"/>
              </a:lnSpc>
            </a:pPr>
            <a:r>
              <a:rPr lang="en-US" sz="2089" spc="204">
                <a:solidFill>
                  <a:srgbClr val="231F20"/>
                </a:solidFill>
                <a:latin typeface="Open Sauce"/>
              </a:rPr>
              <a:t> The expiry date is the end of the period when you can use the document.</a:t>
            </a:r>
          </a:p>
          <a:p>
            <a:pPr marL="0" lvl="0" indent="0">
              <a:lnSpc>
                <a:spcPts val="2883"/>
              </a:lnSpc>
              <a:spcBef>
                <a:spcPct val="0"/>
              </a:spcBef>
            </a:pPr>
            <a:endParaRPr lang="en-US" sz="2089" spc="204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804474" y="3012006"/>
            <a:ext cx="3465904" cy="670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545"/>
              </a:lnSpc>
              <a:spcBef>
                <a:spcPct val="0"/>
              </a:spcBef>
            </a:pPr>
            <a:r>
              <a:rPr lang="en-US" sz="4018" spc="393">
                <a:solidFill>
                  <a:srgbClr val="397D5A"/>
                </a:solidFill>
                <a:latin typeface="Open Sauce Bold"/>
              </a:rPr>
              <a:t>expiry date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4324" y="1662742"/>
            <a:ext cx="14665262" cy="87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3324" lvl="1" indent="-276662">
              <a:lnSpc>
                <a:spcPts val="3536"/>
              </a:lnSpc>
              <a:buFont typeface="Arial"/>
              <a:buChar char="•"/>
            </a:pPr>
            <a:r>
              <a:rPr lang="en-US" sz="2562" spc="251">
                <a:solidFill>
                  <a:srgbClr val="231F20"/>
                </a:solidFill>
                <a:latin typeface="Open Sauce"/>
              </a:rPr>
              <a:t>a) Look at the cards. Which is </a:t>
            </a:r>
            <a:r>
              <a:rPr lang="en-US" sz="2562" spc="251">
                <a:solidFill>
                  <a:srgbClr val="231F20"/>
                </a:solidFill>
                <a:latin typeface="Open Sauce Bold"/>
              </a:rPr>
              <a:t>a credit card</a:t>
            </a:r>
            <a:r>
              <a:rPr lang="en-US" sz="2562" spc="251">
                <a:solidFill>
                  <a:srgbClr val="231F20"/>
                </a:solidFill>
                <a:latin typeface="Open Sauce"/>
              </a:rPr>
              <a:t>? a</a:t>
            </a:r>
            <a:r>
              <a:rPr lang="en-US" sz="2562" spc="251">
                <a:solidFill>
                  <a:srgbClr val="231F20"/>
                </a:solidFill>
                <a:latin typeface="Open Sauce Bold"/>
              </a:rPr>
              <a:t>n identity card</a:t>
            </a:r>
            <a:r>
              <a:rPr lang="en-US" sz="2562" spc="251">
                <a:solidFill>
                  <a:srgbClr val="231F20"/>
                </a:solidFill>
                <a:latin typeface="Open Sauce"/>
              </a:rPr>
              <a:t>? </a:t>
            </a:r>
          </a:p>
          <a:p>
            <a:pPr>
              <a:lnSpc>
                <a:spcPts val="3536"/>
              </a:lnSpc>
              <a:spcBef>
                <a:spcPct val="0"/>
              </a:spcBef>
            </a:pPr>
            <a:r>
              <a:rPr lang="en-US" sz="2562" spc="251">
                <a:solidFill>
                  <a:srgbClr val="231F20"/>
                </a:solidFill>
                <a:latin typeface="Open Sauce Bold"/>
              </a:rPr>
              <a:t>a membership card</a:t>
            </a:r>
            <a:r>
              <a:rPr lang="en-US" sz="2562" spc="251">
                <a:solidFill>
                  <a:srgbClr val="231F20"/>
                </a:solidFill>
                <a:latin typeface="Open Sauce"/>
              </a:rPr>
              <a:t>? </a:t>
            </a:r>
            <a:r>
              <a:rPr lang="en-US" sz="2562" spc="251">
                <a:solidFill>
                  <a:srgbClr val="231F20"/>
                </a:solidFill>
                <a:latin typeface="Open Sauce Bold"/>
              </a:rPr>
              <a:t>a driving licence</a:t>
            </a:r>
            <a:r>
              <a:rPr lang="en-US" sz="2562" spc="251">
                <a:solidFill>
                  <a:srgbClr val="231F20"/>
                </a:solidFill>
                <a:latin typeface="Open Sauce"/>
              </a:rPr>
              <a:t>?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7" name="Freeform 17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8" name="TextBox 18"/>
          <p:cNvSpPr txBox="1"/>
          <p:nvPr/>
        </p:nvSpPr>
        <p:spPr>
          <a:xfrm>
            <a:off x="9804474" y="6441466"/>
            <a:ext cx="4482343" cy="1800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3"/>
              </a:lnSpc>
            </a:pPr>
            <a:r>
              <a:rPr lang="en-US" sz="2089" spc="204">
                <a:solidFill>
                  <a:srgbClr val="231F20"/>
                </a:solidFill>
                <a:latin typeface="Open Sauce"/>
              </a:rPr>
              <a:t> A postcode is a group of numbers and letters that shows the exact area where someone lives.</a:t>
            </a:r>
          </a:p>
          <a:p>
            <a:pPr marL="0" lvl="0" indent="0">
              <a:lnSpc>
                <a:spcPts val="2883"/>
              </a:lnSpc>
              <a:spcBef>
                <a:spcPct val="0"/>
              </a:spcBef>
            </a:pPr>
            <a:endParaRPr lang="en-US" sz="2089" spc="204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804474" y="5472718"/>
            <a:ext cx="3465904" cy="670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545"/>
              </a:lnSpc>
              <a:spcBef>
                <a:spcPct val="0"/>
              </a:spcBef>
            </a:pPr>
            <a:r>
              <a:rPr lang="en-US" sz="4018" spc="393">
                <a:solidFill>
                  <a:srgbClr val="397D5A"/>
                </a:solidFill>
                <a:latin typeface="Open Sauce Bold"/>
              </a:rPr>
              <a:t>postcode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print"/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29623" y="4079343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7435" r="-7435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7" name="Group 7"/>
          <p:cNvGrpSpPr/>
          <p:nvPr/>
        </p:nvGrpSpPr>
        <p:grpSpPr>
          <a:xfrm>
            <a:off x="1929623" y="3261770"/>
            <a:ext cx="4473739" cy="3266922"/>
            <a:chOff x="0" y="-47625"/>
            <a:chExt cx="1178269" cy="860425"/>
          </a:xfrm>
        </p:grpSpPr>
        <p:sp>
          <p:nvSpPr>
            <p:cNvPr id="8" name="Freeform 8"/>
            <p:cNvSpPr/>
            <p:nvPr/>
          </p:nvSpPr>
          <p:spPr>
            <a:xfrm>
              <a:off x="0" y="-16959"/>
              <a:ext cx="1178269" cy="253069"/>
            </a:xfrm>
            <a:custGeom>
              <a:avLst/>
              <a:gdLst/>
              <a:ahLst/>
              <a:cxnLst/>
              <a:rect l="l" t="t" r="r" b="b"/>
              <a:pathLst>
                <a:path w="1178269" h="253069">
                  <a:moveTo>
                    <a:pt x="0" y="0"/>
                  </a:moveTo>
                  <a:lnTo>
                    <a:pt x="1178269" y="0"/>
                  </a:lnTo>
                  <a:lnTo>
                    <a:pt x="1178269" y="253069"/>
                  </a:lnTo>
                  <a:lnTo>
                    <a:pt x="0" y="253069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pPr algn="ctr"/>
              <a:r>
                <a:rPr lang="en-US" sz="2800" spc="24" dirty="0">
                  <a:solidFill>
                    <a:srgbClr val="FFFFFF"/>
                  </a:solidFill>
                  <a:latin typeface="Open Sauce Italics"/>
                </a:rPr>
                <a:t>a membership cards of shops</a:t>
              </a:r>
            </a:p>
            <a:p>
              <a:endParaRPr lang="ru-RU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endParaRPr lang="en-US" sz="2481" spc="24" dirty="0">
                <a:solidFill>
                  <a:srgbClr val="FFFFFF"/>
                </a:solidFill>
                <a:latin typeface="Open Sauce Itali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19254" y="223514"/>
            <a:ext cx="13884979" cy="289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1"/>
              </a:lnSpc>
            </a:pPr>
            <a:r>
              <a:rPr lang="en-US" sz="3833" spc="375">
                <a:solidFill>
                  <a:srgbClr val="FFFFFF"/>
                </a:solidFill>
                <a:latin typeface="Codec Pro ExtraBold"/>
              </a:rPr>
              <a:t> Ex. 1с, p 8.</a:t>
            </a:r>
          </a:p>
          <a:p>
            <a:pPr algn="ctr">
              <a:lnSpc>
                <a:spcPts val="5905"/>
              </a:lnSpc>
            </a:pPr>
            <a:r>
              <a:rPr lang="en-US" sz="3192" spc="312">
                <a:solidFill>
                  <a:srgbClr val="FFFFFF"/>
                </a:solidFill>
                <a:latin typeface="Codec Pro ExtraBold"/>
              </a:rPr>
              <a:t>—Where and when do you need a membership card? </a:t>
            </a:r>
          </a:p>
          <a:p>
            <a:pPr algn="ctr">
              <a:lnSpc>
                <a:spcPts val="10761"/>
              </a:lnSpc>
            </a:pPr>
            <a:endParaRPr lang="en-US" sz="3192" spc="312">
              <a:solidFill>
                <a:srgbClr val="FFFFFF"/>
              </a:solidFill>
              <a:latin typeface="Codec Pro Extra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929623" y="7007657"/>
            <a:ext cx="4473739" cy="3158426"/>
            <a:chOff x="0" y="-235559"/>
            <a:chExt cx="1178269" cy="831850"/>
          </a:xfrm>
        </p:grpSpPr>
        <p:sp>
          <p:nvSpPr>
            <p:cNvPr id="12" name="Freeform 12"/>
            <p:cNvSpPr/>
            <p:nvPr/>
          </p:nvSpPr>
          <p:spPr>
            <a:xfrm>
              <a:off x="0" y="26951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074" y="-235559"/>
              <a:ext cx="1137456" cy="831850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2400" spc="15" dirty="0">
                  <a:solidFill>
                    <a:srgbClr val="FFFFFF"/>
                  </a:solidFill>
                  <a:latin typeface="Open Sauce Italics"/>
                </a:rPr>
                <a:t>We need a membership card when we do shopping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6906073" y="4403466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l="-18715" r="-18715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5" name="Group 15"/>
          <p:cNvGrpSpPr/>
          <p:nvPr/>
        </p:nvGrpSpPr>
        <p:grpSpPr>
          <a:xfrm>
            <a:off x="6906072" y="3442596"/>
            <a:ext cx="4473739" cy="960870"/>
            <a:chOff x="0" y="0"/>
            <a:chExt cx="1178269" cy="25306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8269" cy="253069"/>
            </a:xfrm>
            <a:custGeom>
              <a:avLst/>
              <a:gdLst/>
              <a:ahLst/>
              <a:cxnLst/>
              <a:rect l="l" t="t" r="r" b="b"/>
              <a:pathLst>
                <a:path w="1178269" h="253069">
                  <a:moveTo>
                    <a:pt x="0" y="0"/>
                  </a:moveTo>
                  <a:lnTo>
                    <a:pt x="1178269" y="0"/>
                  </a:lnTo>
                  <a:lnTo>
                    <a:pt x="1178269" y="253069"/>
                  </a:lnTo>
                  <a:lnTo>
                    <a:pt x="0" y="253069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pPr algn="ctr"/>
              <a:r>
                <a:rPr lang="en-US" sz="2800" spc="24" dirty="0">
                  <a:solidFill>
                    <a:srgbClr val="FFFFFF"/>
                  </a:solidFill>
                  <a:latin typeface="Open Sauce Italics"/>
                </a:rPr>
                <a:t>a membership card of checkers </a:t>
              </a:r>
            </a:p>
            <a:p>
              <a:endParaRPr lang="ru-RU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endParaRPr lang="en-US" sz="2481" spc="24" dirty="0">
                <a:solidFill>
                  <a:srgbClr val="FFFFFF"/>
                </a:solidFill>
                <a:latin typeface="Open Sauce Itali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06074" y="7902043"/>
            <a:ext cx="4473739" cy="1356257"/>
            <a:chOff x="0" y="0"/>
            <a:chExt cx="1178269" cy="3572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pPr algn="ctr"/>
              <a:r>
                <a:rPr lang="en-US" sz="2400" spc="15" dirty="0">
                  <a:solidFill>
                    <a:srgbClr val="FFFFFF"/>
                  </a:solidFill>
                  <a:latin typeface="Open Sauce Italics"/>
                </a:rPr>
                <a:t>We also need a membership card when we join a club</a:t>
              </a:r>
            </a:p>
            <a:p>
              <a:endParaRPr lang="ru-RU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endParaRPr lang="en-US" sz="1500" spc="15" dirty="0">
                <a:solidFill>
                  <a:srgbClr val="FFFFFF"/>
                </a:solidFill>
                <a:latin typeface="Open Sauce Italics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11884638" y="4403466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t="-8059" b="-8059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22" name="Group 22"/>
          <p:cNvGrpSpPr/>
          <p:nvPr/>
        </p:nvGrpSpPr>
        <p:grpSpPr>
          <a:xfrm>
            <a:off x="12000798" y="3293092"/>
            <a:ext cx="4473739" cy="3266922"/>
            <a:chOff x="0" y="-47625"/>
            <a:chExt cx="1178269" cy="86042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78269" cy="253069"/>
            </a:xfrm>
            <a:custGeom>
              <a:avLst/>
              <a:gdLst/>
              <a:ahLst/>
              <a:cxnLst/>
              <a:rect l="l" t="t" r="r" b="b"/>
              <a:pathLst>
                <a:path w="1178269" h="253069">
                  <a:moveTo>
                    <a:pt x="0" y="0"/>
                  </a:moveTo>
                  <a:lnTo>
                    <a:pt x="1178269" y="0"/>
                  </a:lnTo>
                  <a:lnTo>
                    <a:pt x="1178269" y="253069"/>
                  </a:lnTo>
                  <a:lnTo>
                    <a:pt x="0" y="253069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pPr algn="ctr"/>
              <a:r>
                <a:rPr lang="en-US" sz="2800" spc="24" dirty="0">
                  <a:solidFill>
                    <a:srgbClr val="FFFFFF"/>
                  </a:solidFill>
                  <a:latin typeface="Open Sauce Italics"/>
                </a:rPr>
                <a:t>a membership card of fitness club</a:t>
              </a:r>
            </a:p>
            <a:p>
              <a:endParaRPr lang="ru-RU" dirty="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99360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endParaRPr lang="en-US" sz="2481" spc="24" dirty="0">
                <a:solidFill>
                  <a:srgbClr val="FFFFFF"/>
                </a:solidFill>
                <a:latin typeface="Open Sauce Itali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884638" y="7902043"/>
            <a:ext cx="4473739" cy="1356257"/>
            <a:chOff x="0" y="0"/>
            <a:chExt cx="1178269" cy="35720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pPr algn="ctr"/>
              <a:r>
                <a:rPr lang="en-US" sz="2400" spc="15" dirty="0">
                  <a:solidFill>
                    <a:srgbClr val="FFFFFF"/>
                  </a:solidFill>
                  <a:latin typeface="Open Sauce Italics"/>
                </a:rPr>
                <a:t>We also need a membership card when we use a gym or join a club</a:t>
              </a:r>
            </a:p>
            <a:p>
              <a:endParaRPr lang="ru-RU" dirty="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endParaRPr lang="en-US" sz="1500" spc="15" dirty="0">
                <a:solidFill>
                  <a:srgbClr val="FFFFFF"/>
                </a:solidFill>
                <a:latin typeface="Open Sauce Italics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15475826" y="-2058178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6" y="0"/>
                </a:lnTo>
                <a:lnTo>
                  <a:pt x="4116356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9" name="Freeform 29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77102" y="3378292"/>
            <a:ext cx="15933797" cy="446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34"/>
              </a:lnSpc>
            </a:pPr>
            <a:r>
              <a:rPr lang="en-US" sz="5055" spc="495">
                <a:solidFill>
                  <a:srgbClr val="F5FFF5"/>
                </a:solidFill>
                <a:latin typeface="Open Sauce"/>
              </a:rPr>
              <a:t>— Have you got a membership card? </a:t>
            </a:r>
          </a:p>
          <a:p>
            <a:pPr algn="ctr">
              <a:lnSpc>
                <a:spcPts val="12234"/>
              </a:lnSpc>
            </a:pPr>
            <a:r>
              <a:rPr lang="en-US" sz="5055" spc="495">
                <a:solidFill>
                  <a:srgbClr val="F5FFF5"/>
                </a:solidFill>
                <a:latin typeface="Open Sauce"/>
              </a:rPr>
              <a:t>When/Where did you last use it?</a:t>
            </a:r>
          </a:p>
          <a:p>
            <a:pPr algn="ctr">
              <a:lnSpc>
                <a:spcPts val="12234"/>
              </a:lnSpc>
            </a:pPr>
            <a:endParaRPr lang="en-US" sz="5055" spc="495">
              <a:solidFill>
                <a:srgbClr val="F5FFF5"/>
              </a:solidFill>
              <a:latin typeface="Open Sauce"/>
            </a:endParaRPr>
          </a:p>
        </p:txBody>
      </p:sp>
      <p:sp>
        <p:nvSpPr>
          <p:cNvPr id="3" name="Freeform 3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print"/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633448" y="374453"/>
            <a:ext cx="17021103" cy="3970203"/>
            <a:chOff x="0" y="0"/>
            <a:chExt cx="4482924" cy="104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67020" y="395051"/>
            <a:ext cx="16933642" cy="3949605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18000"/>
            </a:blip>
            <a:stretch>
              <a:fillRect t="-92914" b="-92914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7" name="Group 7"/>
          <p:cNvGrpSpPr/>
          <p:nvPr/>
        </p:nvGrpSpPr>
        <p:grpSpPr>
          <a:xfrm>
            <a:off x="5064225" y="4808491"/>
            <a:ext cx="47625" cy="4637272"/>
            <a:chOff x="0" y="0"/>
            <a:chExt cx="12543" cy="12213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907599" y="4808491"/>
            <a:ext cx="47625" cy="4637272"/>
            <a:chOff x="0" y="0"/>
            <a:chExt cx="12543" cy="12213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02874" y="7098552"/>
            <a:ext cx="4468000" cy="92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a)      I have finished</a:t>
            </a:r>
          </a:p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b)      I will finish later</a:t>
            </a:r>
          </a:p>
          <a:p>
            <a:pPr>
              <a:lnSpc>
                <a:spcPts val="2545"/>
              </a:lnSpc>
            </a:pPr>
            <a:endParaRPr lang="en-US" sz="1844" spc="180">
              <a:solidFill>
                <a:srgbClr val="231F20"/>
              </a:solidFill>
              <a:latin typeface="Open Sauce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3831840" y="4720126"/>
            <a:ext cx="47625" cy="4637272"/>
            <a:chOff x="0" y="0"/>
            <a:chExt cx="12543" cy="122133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497243" y="4693731"/>
            <a:ext cx="792579" cy="1136314"/>
          </a:xfrm>
          <a:custGeom>
            <a:avLst/>
            <a:gdLst/>
            <a:ahLst/>
            <a:cxnLst/>
            <a:rect l="l" t="t" r="r" b="b"/>
            <a:pathLst>
              <a:path w="792579" h="1136314">
                <a:moveTo>
                  <a:pt x="0" y="0"/>
                </a:moveTo>
                <a:lnTo>
                  <a:pt x="792579" y="0"/>
                </a:lnTo>
                <a:lnTo>
                  <a:pt x="792579" y="1136314"/>
                </a:lnTo>
                <a:lnTo>
                  <a:pt x="0" y="11363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8" name="Freeform 18"/>
          <p:cNvSpPr/>
          <p:nvPr/>
        </p:nvSpPr>
        <p:spPr>
          <a:xfrm>
            <a:off x="1828181" y="4720126"/>
            <a:ext cx="1418266" cy="1250653"/>
          </a:xfrm>
          <a:custGeom>
            <a:avLst/>
            <a:gdLst/>
            <a:ahLst/>
            <a:cxnLst/>
            <a:rect l="l" t="t" r="r" b="b"/>
            <a:pathLst>
              <a:path w="1418266" h="1250653">
                <a:moveTo>
                  <a:pt x="0" y="0"/>
                </a:moveTo>
                <a:lnTo>
                  <a:pt x="1418266" y="0"/>
                </a:lnTo>
                <a:lnTo>
                  <a:pt x="1418266" y="1250653"/>
                </a:lnTo>
                <a:lnTo>
                  <a:pt x="0" y="125065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9" name="Freeform 19"/>
          <p:cNvSpPr/>
          <p:nvPr/>
        </p:nvSpPr>
        <p:spPr>
          <a:xfrm>
            <a:off x="6662712" y="4693731"/>
            <a:ext cx="1418266" cy="1250653"/>
          </a:xfrm>
          <a:custGeom>
            <a:avLst/>
            <a:gdLst/>
            <a:ahLst/>
            <a:cxnLst/>
            <a:rect l="l" t="t" r="r" b="b"/>
            <a:pathLst>
              <a:path w="1418266" h="1250653">
                <a:moveTo>
                  <a:pt x="0" y="0"/>
                </a:moveTo>
                <a:lnTo>
                  <a:pt x="1418266" y="0"/>
                </a:lnTo>
                <a:lnTo>
                  <a:pt x="1418266" y="1250653"/>
                </a:lnTo>
                <a:lnTo>
                  <a:pt x="0" y="125065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0" name="TextBox 20"/>
          <p:cNvSpPr txBox="1"/>
          <p:nvPr/>
        </p:nvSpPr>
        <p:spPr>
          <a:xfrm>
            <a:off x="2329245" y="923933"/>
            <a:ext cx="12636425" cy="2777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1"/>
              </a:lnSpc>
            </a:pPr>
            <a:r>
              <a:rPr lang="en-US" sz="4008" spc="392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4008" spc="392">
                <a:solidFill>
                  <a:srgbClr val="FFFFFF"/>
                </a:solidFill>
                <a:latin typeface="Open Sauce Bold"/>
              </a:rPr>
              <a:t>Ex. 2c, p. 8</a:t>
            </a:r>
          </a:p>
          <a:p>
            <a:pPr algn="ctr">
              <a:lnSpc>
                <a:spcPts val="4151"/>
              </a:lnSpc>
            </a:pPr>
            <a:endParaRPr lang="en-US" sz="4008" spc="392">
              <a:solidFill>
                <a:srgbClr val="FFFFFF"/>
              </a:solidFill>
              <a:latin typeface="Open Sauce Bold"/>
            </a:endParaRPr>
          </a:p>
          <a:p>
            <a:pPr algn="ctr">
              <a:lnSpc>
                <a:spcPts val="4151"/>
              </a:lnSpc>
            </a:pPr>
            <a:r>
              <a:rPr lang="en-US" sz="3008" spc="294">
                <a:solidFill>
                  <a:srgbClr val="FFFFFF"/>
                </a:solidFill>
                <a:latin typeface="Open Sauce"/>
              </a:rPr>
              <a:t>—What do the words in bold mean? </a:t>
            </a:r>
          </a:p>
          <a:p>
            <a:pPr algn="ctr">
              <a:lnSpc>
                <a:spcPts val="4151"/>
              </a:lnSpc>
            </a:pPr>
            <a:r>
              <a:rPr lang="en-US" sz="3008" spc="294">
                <a:solidFill>
                  <a:srgbClr val="FFFFFF"/>
                </a:solidFill>
                <a:latin typeface="Open Sauce"/>
              </a:rPr>
              <a:t>Choose the correct item.</a:t>
            </a:r>
          </a:p>
          <a:p>
            <a:pPr marL="0" lvl="1" indent="0" algn="ctr">
              <a:lnSpc>
                <a:spcPts val="4151"/>
              </a:lnSpc>
              <a:spcBef>
                <a:spcPct val="0"/>
              </a:spcBef>
            </a:pPr>
            <a:endParaRPr lang="en-US" sz="3008" spc="294">
              <a:solidFill>
                <a:srgbClr val="FFFFFF"/>
              </a:solidFill>
              <a:latin typeface="Open Sauc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307318" y="6135940"/>
            <a:ext cx="5189954" cy="803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...to join the video club.</a:t>
            </a:r>
          </a:p>
          <a:p>
            <a:pPr algn="ctr">
              <a:lnSpc>
                <a:spcPts val="3231"/>
              </a:lnSpc>
            </a:pPr>
            <a:endParaRPr lang="en-US" sz="2341" spc="229">
              <a:solidFill>
                <a:srgbClr val="231F20"/>
              </a:solidFill>
              <a:latin typeface="Open Sauce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70136" y="6135940"/>
            <a:ext cx="5800317" cy="803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Hello, how can I help you?</a:t>
            </a:r>
          </a:p>
          <a:p>
            <a:pPr algn="ctr">
              <a:lnSpc>
                <a:spcPts val="3231"/>
              </a:lnSpc>
            </a:pPr>
            <a:endParaRPr lang="en-US" sz="2341" spc="229">
              <a:solidFill>
                <a:srgbClr val="231F20"/>
              </a:solidFill>
              <a:latin typeface="Open Sauce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214602" y="6162703"/>
            <a:ext cx="3488107" cy="394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That's it for now.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70136" y="6911089"/>
            <a:ext cx="4919900" cy="92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a)      I don’t know how to help you.</a:t>
            </a:r>
          </a:p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b)      What can I do for you?</a:t>
            </a:r>
          </a:p>
          <a:p>
            <a:pPr algn="ctr">
              <a:lnSpc>
                <a:spcPts val="2545"/>
              </a:lnSpc>
            </a:pPr>
            <a:endParaRPr lang="en-US" sz="1844" spc="18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439599" y="6753926"/>
            <a:ext cx="4468000" cy="1243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a)      to be a member of the video club</a:t>
            </a:r>
          </a:p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b)      to work in the video club</a:t>
            </a:r>
          </a:p>
          <a:p>
            <a:pPr>
              <a:lnSpc>
                <a:spcPts val="2545"/>
              </a:lnSpc>
            </a:pPr>
            <a:endParaRPr lang="en-US" sz="1844" spc="18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4166444" y="6135940"/>
            <a:ext cx="3488107" cy="121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Here’s your card.</a:t>
            </a:r>
          </a:p>
          <a:p>
            <a:pPr>
              <a:lnSpc>
                <a:spcPts val="3231"/>
              </a:lnSpc>
            </a:pPr>
            <a:endParaRPr lang="en-US" sz="2341" spc="229">
              <a:solidFill>
                <a:srgbClr val="231F20"/>
              </a:solidFill>
              <a:latin typeface="Open Sauce Bold"/>
            </a:endParaRPr>
          </a:p>
          <a:p>
            <a:pPr>
              <a:lnSpc>
                <a:spcPts val="3231"/>
              </a:lnSpc>
            </a:pPr>
            <a:endParaRPr lang="en-US" sz="2341" spc="229">
              <a:solidFill>
                <a:srgbClr val="231F20"/>
              </a:solidFill>
              <a:latin typeface="Open Sauce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4203315" y="6911089"/>
            <a:ext cx="4468000" cy="92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a) an identity card</a:t>
            </a:r>
          </a:p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b) a membership card</a:t>
            </a:r>
          </a:p>
          <a:p>
            <a:pPr>
              <a:lnSpc>
                <a:spcPts val="2545"/>
              </a:lnSpc>
            </a:pPr>
            <a:endParaRPr lang="en-US" sz="1844" spc="18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4965671" y="4808491"/>
            <a:ext cx="1186602" cy="841409"/>
          </a:xfrm>
          <a:custGeom>
            <a:avLst/>
            <a:gdLst/>
            <a:ahLst/>
            <a:cxnLst/>
            <a:rect l="l" t="t" r="r" b="b"/>
            <a:pathLst>
              <a:path w="1186602" h="841409">
                <a:moveTo>
                  <a:pt x="0" y="0"/>
                </a:moveTo>
                <a:lnTo>
                  <a:pt x="1186602" y="0"/>
                </a:lnTo>
                <a:lnTo>
                  <a:pt x="1186602" y="841409"/>
                </a:lnTo>
                <a:lnTo>
                  <a:pt x="0" y="84140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92018" y="83422"/>
            <a:ext cx="9551719" cy="5372843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t="-14540" b="-14540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5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691275" y="2179745"/>
            <a:ext cx="5596725" cy="1594049"/>
            <a:chOff x="0" y="0"/>
            <a:chExt cx="5081136" cy="1447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81108" cy="1447165"/>
            </a:xfrm>
            <a:custGeom>
              <a:avLst/>
              <a:gdLst/>
              <a:ahLst/>
              <a:cxnLst/>
              <a:rect l="l" t="t" r="r" b="b"/>
              <a:pathLst>
                <a:path w="5081108" h="1447165">
                  <a:moveTo>
                    <a:pt x="41781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4178197" y="1447165"/>
                    <a:pt x="4178197" y="1447165"/>
                    <a:pt x="4178197" y="1447165"/>
                  </a:cubicBezTo>
                  <a:cubicBezTo>
                    <a:pt x="4675519" y="1447165"/>
                    <a:pt x="5081108" y="1122172"/>
                    <a:pt x="5081108" y="723519"/>
                  </a:cubicBezTo>
                  <a:cubicBezTo>
                    <a:pt x="5081108" y="324866"/>
                    <a:pt x="4675518" y="0"/>
                    <a:pt x="4178197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638092" y="1512782"/>
            <a:ext cx="2264977" cy="2263391"/>
            <a:chOff x="0" y="0"/>
            <a:chExt cx="2056320" cy="20548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928304" y="4033124"/>
            <a:ext cx="4490302" cy="1596428"/>
            <a:chOff x="0" y="0"/>
            <a:chExt cx="4076640" cy="14493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871949" y="3363782"/>
            <a:ext cx="2267356" cy="2265770"/>
            <a:chOff x="0" y="0"/>
            <a:chExt cx="2058480" cy="20570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190711" y="5888883"/>
            <a:ext cx="4489509" cy="1594842"/>
            <a:chOff x="0" y="0"/>
            <a:chExt cx="4075920" cy="14479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75811" cy="1447927"/>
            </a:xfrm>
            <a:custGeom>
              <a:avLst/>
              <a:gdLst/>
              <a:ahLst/>
              <a:cxnLst/>
              <a:rect l="l" t="t" r="r" b="b"/>
              <a:pathLst>
                <a:path w="4075811" h="1447927">
                  <a:moveTo>
                    <a:pt x="33515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3351530" y="1447927"/>
                    <a:pt x="3351530" y="1447927"/>
                    <a:pt x="3351530" y="1447927"/>
                  </a:cubicBezTo>
                  <a:cubicBezTo>
                    <a:pt x="3750564" y="1447927"/>
                    <a:pt x="4075811" y="1122807"/>
                    <a:pt x="4075811" y="724027"/>
                  </a:cubicBezTo>
                  <a:cubicBezTo>
                    <a:pt x="4075811" y="325247"/>
                    <a:pt x="3750564" y="0"/>
                    <a:pt x="3351530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001122" y="5217162"/>
            <a:ext cx="2264184" cy="2264184"/>
            <a:chOff x="0" y="0"/>
            <a:chExt cx="2055600" cy="20556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353193" y="7739090"/>
            <a:ext cx="4487922" cy="1594049"/>
            <a:chOff x="0" y="0"/>
            <a:chExt cx="4074480" cy="1447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74414" cy="1447165"/>
            </a:xfrm>
            <a:custGeom>
              <a:avLst/>
              <a:gdLst/>
              <a:ahLst/>
              <a:cxnLst/>
              <a:rect l="l" t="t" r="r" b="b"/>
              <a:pathLst>
                <a:path w="4074414" h="1447165">
                  <a:moveTo>
                    <a:pt x="33503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50387" y="1447165"/>
                    <a:pt x="3350387" y="1447165"/>
                    <a:pt x="3350387" y="1447165"/>
                  </a:cubicBezTo>
                  <a:cubicBezTo>
                    <a:pt x="3749294" y="1447165"/>
                    <a:pt x="4074414" y="1122172"/>
                    <a:pt x="4074414" y="723519"/>
                  </a:cubicBezTo>
                  <a:cubicBezTo>
                    <a:pt x="4074414" y="324866"/>
                    <a:pt x="3749294" y="0"/>
                    <a:pt x="3350387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238151" y="7067369"/>
            <a:ext cx="2263391" cy="2265770"/>
            <a:chOff x="0" y="0"/>
            <a:chExt cx="2054880" cy="20570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54860" cy="2057146"/>
            </a:xfrm>
            <a:custGeom>
              <a:avLst/>
              <a:gdLst/>
              <a:ahLst/>
              <a:cxnLst/>
              <a:rect l="l" t="t" r="r" b="b"/>
              <a:pathLst>
                <a:path w="2054860" h="2057146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4914802" y="7535180"/>
            <a:ext cx="2344498" cy="2004545"/>
          </a:xfrm>
          <a:custGeom>
            <a:avLst/>
            <a:gdLst/>
            <a:ahLst/>
            <a:cxnLst/>
            <a:rect l="l" t="t" r="r" b="b"/>
            <a:pathLst>
              <a:path w="2344498" h="2004545">
                <a:moveTo>
                  <a:pt x="0" y="0"/>
                </a:moveTo>
                <a:lnTo>
                  <a:pt x="2344498" y="0"/>
                </a:lnTo>
                <a:lnTo>
                  <a:pt x="2344498" y="2004546"/>
                </a:lnTo>
                <a:lnTo>
                  <a:pt x="0" y="20045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8" name="Freeform 28"/>
          <p:cNvSpPr/>
          <p:nvPr/>
        </p:nvSpPr>
        <p:spPr>
          <a:xfrm>
            <a:off x="5884321" y="4477889"/>
            <a:ext cx="1123161" cy="1088062"/>
          </a:xfrm>
          <a:custGeom>
            <a:avLst/>
            <a:gdLst/>
            <a:ahLst/>
            <a:cxnLst/>
            <a:rect l="l" t="t" r="r" b="b"/>
            <a:pathLst>
              <a:path w="1123161" h="1088062">
                <a:moveTo>
                  <a:pt x="0" y="0"/>
                </a:moveTo>
                <a:lnTo>
                  <a:pt x="1123160" y="0"/>
                </a:lnTo>
                <a:lnTo>
                  <a:pt x="1123160" y="1088062"/>
                </a:lnTo>
                <a:lnTo>
                  <a:pt x="0" y="108806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9" name="Freeform 29"/>
          <p:cNvSpPr/>
          <p:nvPr/>
        </p:nvSpPr>
        <p:spPr>
          <a:xfrm>
            <a:off x="11986168" y="2055979"/>
            <a:ext cx="1418266" cy="1250653"/>
          </a:xfrm>
          <a:custGeom>
            <a:avLst/>
            <a:gdLst/>
            <a:ahLst/>
            <a:cxnLst/>
            <a:rect l="l" t="t" r="r" b="b"/>
            <a:pathLst>
              <a:path w="1418266" h="1250653">
                <a:moveTo>
                  <a:pt x="0" y="0"/>
                </a:moveTo>
                <a:lnTo>
                  <a:pt x="1418266" y="0"/>
                </a:lnTo>
                <a:lnTo>
                  <a:pt x="1418266" y="1250653"/>
                </a:lnTo>
                <a:lnTo>
                  <a:pt x="0" y="125065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0" name="Freeform 30"/>
          <p:cNvSpPr/>
          <p:nvPr/>
        </p:nvSpPr>
        <p:spPr>
          <a:xfrm>
            <a:off x="6814520" y="7810203"/>
            <a:ext cx="1186602" cy="841409"/>
          </a:xfrm>
          <a:custGeom>
            <a:avLst/>
            <a:gdLst/>
            <a:ahLst/>
            <a:cxnLst/>
            <a:rect l="l" t="t" r="r" b="b"/>
            <a:pathLst>
              <a:path w="1186602" h="841409">
                <a:moveTo>
                  <a:pt x="0" y="0"/>
                </a:moveTo>
                <a:lnTo>
                  <a:pt x="1186602" y="0"/>
                </a:lnTo>
                <a:lnTo>
                  <a:pt x="1186602" y="841409"/>
                </a:lnTo>
                <a:lnTo>
                  <a:pt x="0" y="84140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1" name="Freeform 31"/>
          <p:cNvSpPr/>
          <p:nvPr/>
        </p:nvSpPr>
        <p:spPr>
          <a:xfrm>
            <a:off x="8736925" y="5792263"/>
            <a:ext cx="792579" cy="1136314"/>
          </a:xfrm>
          <a:custGeom>
            <a:avLst/>
            <a:gdLst/>
            <a:ahLst/>
            <a:cxnLst/>
            <a:rect l="l" t="t" r="r" b="b"/>
            <a:pathLst>
              <a:path w="792579" h="1136314">
                <a:moveTo>
                  <a:pt x="0" y="0"/>
                </a:moveTo>
                <a:lnTo>
                  <a:pt x="792579" y="0"/>
                </a:lnTo>
                <a:lnTo>
                  <a:pt x="792579" y="1136314"/>
                </a:lnTo>
                <a:lnTo>
                  <a:pt x="0" y="1136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2" name="Freeform 32"/>
          <p:cNvSpPr/>
          <p:nvPr/>
        </p:nvSpPr>
        <p:spPr>
          <a:xfrm>
            <a:off x="10217793" y="3803965"/>
            <a:ext cx="1528488" cy="1347848"/>
          </a:xfrm>
          <a:custGeom>
            <a:avLst/>
            <a:gdLst/>
            <a:ahLst/>
            <a:cxnLst/>
            <a:rect l="l" t="t" r="r" b="b"/>
            <a:pathLst>
              <a:path w="1528488" h="1347848">
                <a:moveTo>
                  <a:pt x="0" y="0"/>
                </a:moveTo>
                <a:lnTo>
                  <a:pt x="1528488" y="0"/>
                </a:lnTo>
                <a:lnTo>
                  <a:pt x="1528488" y="1347848"/>
                </a:lnTo>
                <a:lnTo>
                  <a:pt x="0" y="1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3" name="TextBox 33"/>
          <p:cNvSpPr txBox="1"/>
          <p:nvPr/>
        </p:nvSpPr>
        <p:spPr>
          <a:xfrm>
            <a:off x="8745932" y="7978331"/>
            <a:ext cx="2732632" cy="501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7"/>
              </a:lnSpc>
            </a:pPr>
            <a:r>
              <a:rPr lang="en-US" sz="3041" spc="298">
                <a:solidFill>
                  <a:srgbClr val="231F20"/>
                </a:solidFill>
                <a:latin typeface="Open Sauce Bold"/>
              </a:rPr>
              <a:t>card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505194" y="6166027"/>
            <a:ext cx="3175026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that's it for now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536753" y="4203090"/>
            <a:ext cx="2732632" cy="501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197"/>
              </a:lnSpc>
              <a:spcBef>
                <a:spcPct val="0"/>
              </a:spcBef>
            </a:pPr>
            <a:r>
              <a:rPr lang="en-US" sz="3041" spc="298">
                <a:solidFill>
                  <a:srgbClr val="231F20"/>
                </a:solidFill>
                <a:latin typeface="Open Sauce Bold"/>
              </a:rPr>
              <a:t>join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178433" y="4850388"/>
            <a:ext cx="3456827" cy="846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8"/>
              </a:lnSpc>
            </a:pPr>
            <a:r>
              <a:rPr lang="en-US" sz="5684" spc="198">
                <a:solidFill>
                  <a:srgbClr val="040506"/>
                </a:solidFill>
                <a:latin typeface="Codec Pro ExtraBold"/>
              </a:rPr>
              <a:t>Listening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178433" y="5860308"/>
            <a:ext cx="3164368" cy="1243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Ex. 2a, p. 8</a:t>
            </a:r>
          </a:p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Who are the people talking about? Where are they?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784332" y="8508878"/>
            <a:ext cx="2961949" cy="300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карта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505194" y="6587543"/>
            <a:ext cx="2961949" cy="615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вот и все на данный момент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061053" y="2643206"/>
            <a:ext cx="3967938" cy="4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5"/>
              </a:lnSpc>
            </a:pPr>
            <a:r>
              <a:rPr lang="en-US" sz="2634" spc="258">
                <a:solidFill>
                  <a:srgbClr val="231F20"/>
                </a:solidFill>
                <a:latin typeface="Open Sauce Bold"/>
              </a:rPr>
              <a:t>how can I help you?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061053" y="3094538"/>
            <a:ext cx="3887950" cy="300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Могу я чем-нибудь помочь?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456657" y="4776492"/>
            <a:ext cx="2961949" cy="615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присоединиться, вступить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257180" y="38473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5562600" y="1643709"/>
            <a:ext cx="10972800" cy="6380697"/>
          </a:xfrm>
          <a:custGeom>
            <a:avLst/>
            <a:gdLst/>
            <a:ahLst/>
            <a:cxnLst/>
            <a:rect l="l" t="t" r="r" b="b"/>
            <a:pathLst>
              <a:path w="5589466" h="5589466">
                <a:moveTo>
                  <a:pt x="0" y="0"/>
                </a:moveTo>
                <a:lnTo>
                  <a:pt x="5589466" y="0"/>
                </a:lnTo>
                <a:lnTo>
                  <a:pt x="5589466" y="5589466"/>
                </a:lnTo>
                <a:lnTo>
                  <a:pt x="0" y="558946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6400800" y="3132166"/>
            <a:ext cx="9665745" cy="735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5"/>
              </a:lnSpc>
            </a:pPr>
            <a:r>
              <a:rPr lang="en-US" sz="3600" spc="226" dirty="0">
                <a:solidFill>
                  <a:srgbClr val="040506"/>
                </a:solidFill>
                <a:latin typeface="Codec Pro ExtraBold"/>
              </a:rPr>
              <a:t>1.The language of Grammar – WL 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0" y="4265795"/>
            <a:ext cx="5927739" cy="34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3600" spc="180" dirty="0">
                <a:solidFill>
                  <a:srgbClr val="231F20"/>
                </a:solidFill>
                <a:latin typeface="Open Sauce"/>
              </a:rPr>
              <a:t>to learn new words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0B0507-FA75-E899-D904-0582B68313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0" y="3737"/>
            <a:ext cx="4876800" cy="4876800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B4E124D9-7628-1405-AADE-5007AD59D16C}"/>
              </a:ext>
            </a:extLst>
          </p:cNvPr>
          <p:cNvSpPr txBox="1"/>
          <p:nvPr/>
        </p:nvSpPr>
        <p:spPr>
          <a:xfrm>
            <a:off x="6553200" y="5349618"/>
            <a:ext cx="7117572" cy="735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5"/>
              </a:lnSpc>
            </a:pPr>
            <a:r>
              <a:rPr lang="en-US" sz="3600" spc="226" dirty="0">
                <a:solidFill>
                  <a:srgbClr val="040506"/>
                </a:solidFill>
                <a:latin typeface="Codec Pro ExtraBold"/>
              </a:rPr>
              <a:t>2. Workbook – Ex. 1, 2, p. 6.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print"/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9331524" y="3609348"/>
            <a:ext cx="2889039" cy="725042"/>
            <a:chOff x="0" y="0"/>
            <a:chExt cx="792168" cy="1988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2168" cy="198805"/>
            </a:xfrm>
            <a:custGeom>
              <a:avLst/>
              <a:gdLst/>
              <a:ahLst/>
              <a:cxnLst/>
              <a:rect l="l" t="t" r="r" b="b"/>
              <a:pathLst>
                <a:path w="792168" h="198805">
                  <a:moveTo>
                    <a:pt x="0" y="0"/>
                  </a:moveTo>
                  <a:lnTo>
                    <a:pt x="792168" y="0"/>
                  </a:lnTo>
                  <a:lnTo>
                    <a:pt x="792168" y="198805"/>
                  </a:lnTo>
                  <a:lnTo>
                    <a:pt x="0" y="19880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DFBFB"/>
                  </a:solidFill>
                  <a:latin typeface="Open Sauce Italics"/>
                </a:rPr>
                <a:t>External Stakeholder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534888" y="3609348"/>
            <a:ext cx="2889039" cy="725042"/>
            <a:chOff x="0" y="0"/>
            <a:chExt cx="792168" cy="1988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2168" cy="198805"/>
            </a:xfrm>
            <a:custGeom>
              <a:avLst/>
              <a:gdLst/>
              <a:ahLst/>
              <a:cxnLst/>
              <a:rect l="l" t="t" r="r" b="b"/>
              <a:pathLst>
                <a:path w="792168" h="198805">
                  <a:moveTo>
                    <a:pt x="0" y="0"/>
                  </a:moveTo>
                  <a:lnTo>
                    <a:pt x="792168" y="0"/>
                  </a:lnTo>
                  <a:lnTo>
                    <a:pt x="792168" y="198805"/>
                  </a:lnTo>
                  <a:lnTo>
                    <a:pt x="0" y="19880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FDFBFB"/>
                  </a:solidFill>
                  <a:latin typeface="Open Sauce Italics"/>
                </a:rPr>
                <a:t>Priority Stakeholder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31979" y="3609348"/>
            <a:ext cx="2889039" cy="725042"/>
            <a:chOff x="0" y="0"/>
            <a:chExt cx="792168" cy="1988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92168" cy="198805"/>
            </a:xfrm>
            <a:custGeom>
              <a:avLst/>
              <a:gdLst/>
              <a:ahLst/>
              <a:cxnLst/>
              <a:rect l="l" t="t" r="r" b="b"/>
              <a:pathLst>
                <a:path w="792168" h="198805">
                  <a:moveTo>
                    <a:pt x="0" y="0"/>
                  </a:moveTo>
                  <a:lnTo>
                    <a:pt x="792168" y="0"/>
                  </a:lnTo>
                  <a:lnTo>
                    <a:pt x="792168" y="198805"/>
                  </a:lnTo>
                  <a:lnTo>
                    <a:pt x="0" y="19880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DFBFB"/>
                  </a:solidFill>
                  <a:latin typeface="Open Sauce Italics"/>
                </a:rPr>
                <a:t>Internal Stakeholder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350120" y="4831063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5"/>
                </a:lnTo>
                <a:lnTo>
                  <a:pt x="0" y="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3" name="Freeform 13"/>
          <p:cNvSpPr/>
          <p:nvPr/>
        </p:nvSpPr>
        <p:spPr>
          <a:xfrm>
            <a:off x="7179002" y="4831063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5"/>
                </a:lnTo>
                <a:lnTo>
                  <a:pt x="0" y="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4" name="Freeform 14"/>
          <p:cNvSpPr/>
          <p:nvPr/>
        </p:nvSpPr>
        <p:spPr>
          <a:xfrm>
            <a:off x="13528100" y="4831063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5"/>
                </a:lnTo>
                <a:lnTo>
                  <a:pt x="0" y="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5" name="Group 15"/>
          <p:cNvGrpSpPr/>
          <p:nvPr/>
        </p:nvGrpSpPr>
        <p:grpSpPr>
          <a:xfrm>
            <a:off x="2864054" y="6065509"/>
            <a:ext cx="12559892" cy="3192791"/>
            <a:chOff x="0" y="0"/>
            <a:chExt cx="16746523" cy="4257055"/>
          </a:xfrm>
        </p:grpSpPr>
        <p:sp>
          <p:nvSpPr>
            <p:cNvPr id="16" name="AutoShape 16"/>
            <p:cNvSpPr/>
            <p:nvPr/>
          </p:nvSpPr>
          <p:spPr>
            <a:xfrm rot="-6897">
              <a:off x="9" y="16799"/>
              <a:ext cx="16746506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25" y="2115827"/>
              <a:ext cx="16746472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AutoShape 18"/>
            <p:cNvSpPr/>
            <p:nvPr/>
          </p:nvSpPr>
          <p:spPr>
            <a:xfrm rot="6897">
              <a:off x="9" y="4214856"/>
              <a:ext cx="16746506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365559" y="1467917"/>
            <a:ext cx="7845600" cy="873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040506"/>
                </a:solidFill>
                <a:latin typeface="Codec Pro ExtraBold"/>
              </a:rPr>
              <a:t>Stakeholders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65559" y="2313013"/>
            <a:ext cx="6655458" cy="73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9"/>
              </a:lnSpc>
            </a:pPr>
            <a:r>
              <a:rPr lang="en-US" sz="2166" spc="212">
                <a:solidFill>
                  <a:srgbClr val="231F20"/>
                </a:solidFill>
                <a:latin typeface="Open Sauce"/>
              </a:rPr>
              <a:t>Identify the important stakeholders concerned with the project.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350120" y="6417934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2" name="Freeform 22"/>
          <p:cNvSpPr/>
          <p:nvPr/>
        </p:nvSpPr>
        <p:spPr>
          <a:xfrm>
            <a:off x="7179002" y="6417934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3" name="Freeform 23"/>
          <p:cNvSpPr/>
          <p:nvPr/>
        </p:nvSpPr>
        <p:spPr>
          <a:xfrm>
            <a:off x="13528100" y="6417934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4" name="Freeform 24"/>
          <p:cNvSpPr/>
          <p:nvPr/>
        </p:nvSpPr>
        <p:spPr>
          <a:xfrm>
            <a:off x="10350120" y="7986110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5" name="Freeform 25"/>
          <p:cNvSpPr/>
          <p:nvPr/>
        </p:nvSpPr>
        <p:spPr>
          <a:xfrm>
            <a:off x="7179002" y="7986110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6" name="Freeform 26"/>
          <p:cNvSpPr/>
          <p:nvPr/>
        </p:nvSpPr>
        <p:spPr>
          <a:xfrm>
            <a:off x="13528100" y="7986110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27" name="Group 27"/>
          <p:cNvGrpSpPr/>
          <p:nvPr/>
        </p:nvGrpSpPr>
        <p:grpSpPr>
          <a:xfrm>
            <a:off x="2864054" y="4799161"/>
            <a:ext cx="2889039" cy="725042"/>
            <a:chOff x="0" y="0"/>
            <a:chExt cx="792168" cy="19880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92168" cy="198805"/>
            </a:xfrm>
            <a:custGeom>
              <a:avLst/>
              <a:gdLst/>
              <a:ahLst/>
              <a:cxnLst/>
              <a:rect l="l" t="t" r="r" b="b"/>
              <a:pathLst>
                <a:path w="792168" h="198805">
                  <a:moveTo>
                    <a:pt x="0" y="0"/>
                  </a:moveTo>
                  <a:lnTo>
                    <a:pt x="792168" y="0"/>
                  </a:lnTo>
                  <a:lnTo>
                    <a:pt x="792168" y="198805"/>
                  </a:lnTo>
                  <a:lnTo>
                    <a:pt x="0" y="19880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DFBFB"/>
                  </a:solidFill>
                  <a:latin typeface="Open Sauce Italics"/>
                </a:rPr>
                <a:t>Stakeholder Name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864054" y="6386031"/>
            <a:ext cx="2889039" cy="725042"/>
            <a:chOff x="0" y="0"/>
            <a:chExt cx="792168" cy="1988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92168" cy="198805"/>
            </a:xfrm>
            <a:custGeom>
              <a:avLst/>
              <a:gdLst/>
              <a:ahLst/>
              <a:cxnLst/>
              <a:rect l="l" t="t" r="r" b="b"/>
              <a:pathLst>
                <a:path w="792168" h="198805">
                  <a:moveTo>
                    <a:pt x="0" y="0"/>
                  </a:moveTo>
                  <a:lnTo>
                    <a:pt x="792168" y="0"/>
                  </a:lnTo>
                  <a:lnTo>
                    <a:pt x="792168" y="198805"/>
                  </a:lnTo>
                  <a:lnTo>
                    <a:pt x="0" y="19880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DFBFB"/>
                  </a:solidFill>
                  <a:latin typeface="Open Sauce Italics"/>
                </a:rPr>
                <a:t>Stakeholder Name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864054" y="7986110"/>
            <a:ext cx="2889039" cy="725042"/>
            <a:chOff x="0" y="0"/>
            <a:chExt cx="792168" cy="19880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92168" cy="198805"/>
            </a:xfrm>
            <a:custGeom>
              <a:avLst/>
              <a:gdLst/>
              <a:ahLst/>
              <a:cxnLst/>
              <a:rect l="l" t="t" r="r" b="b"/>
              <a:pathLst>
                <a:path w="792168" h="198805">
                  <a:moveTo>
                    <a:pt x="0" y="0"/>
                  </a:moveTo>
                  <a:lnTo>
                    <a:pt x="792168" y="0"/>
                  </a:lnTo>
                  <a:lnTo>
                    <a:pt x="792168" y="198805"/>
                  </a:lnTo>
                  <a:lnTo>
                    <a:pt x="0" y="19880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DFBFB"/>
                  </a:solidFill>
                  <a:latin typeface="Open Sauce Italics"/>
                </a:rPr>
                <a:t>Stakeholder Name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21900" y="940486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7" name="Group 37"/>
          <p:cNvGrpSpPr/>
          <p:nvPr/>
        </p:nvGrpSpPr>
        <p:grpSpPr>
          <a:xfrm>
            <a:off x="10776043" y="-2524707"/>
            <a:ext cx="3964049" cy="3964049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1752828" y="-6405764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41" name="Group 41"/>
          <p:cNvGrpSpPr/>
          <p:nvPr/>
        </p:nvGrpSpPr>
        <p:grpSpPr>
          <a:xfrm>
            <a:off x="-904968" y="8918951"/>
            <a:ext cx="2649263" cy="2649263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D87203C-C5BA-4798-A133-44C542607C0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0252" y="-57225"/>
            <a:ext cx="9405644" cy="927127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2B8D983-171F-A253-37B9-79B2001BB7A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75269" y="0"/>
            <a:ext cx="7599322" cy="1030322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575228" y="4153966"/>
            <a:ext cx="13986030" cy="1979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602"/>
              </a:lnSpc>
            </a:pPr>
            <a:r>
              <a:rPr lang="en-US" sz="8174" spc="882" dirty="0">
                <a:solidFill>
                  <a:srgbClr val="231F20"/>
                </a:solidFill>
                <a:latin typeface="Codec Pro ExtraBold"/>
              </a:rPr>
              <a:t>THANK YOU</a:t>
            </a:r>
          </a:p>
          <a:p>
            <a:pPr marL="0" lvl="0" indent="0" algn="ctr">
              <a:lnSpc>
                <a:spcPts val="7602"/>
              </a:lnSpc>
            </a:pPr>
            <a:r>
              <a:rPr lang="en-US" sz="8174" spc="882" dirty="0">
                <a:solidFill>
                  <a:srgbClr val="231F20"/>
                </a:solidFill>
                <a:latin typeface="Codec Pro ExtraBold"/>
              </a:rPr>
              <a:t>for your work!</a:t>
            </a:r>
          </a:p>
        </p:txBody>
      </p:sp>
      <p:grpSp>
        <p:nvGrpSpPr>
          <p:cNvPr id="6" name="Group 6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773821">
            <a:off x="16411269" y="3776131"/>
            <a:ext cx="313833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77102" y="1059701"/>
            <a:ext cx="15933797" cy="426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80"/>
              </a:lnSpc>
            </a:pPr>
            <a:endParaRPr lang="en-US" sz="11754" spc="1151" dirty="0">
              <a:solidFill>
                <a:srgbClr val="F5FFF5"/>
              </a:solidFill>
              <a:latin typeface="Open Sauce Bold"/>
            </a:endParaRPr>
          </a:p>
          <a:p>
            <a:pPr algn="ctr">
              <a:lnSpc>
                <a:spcPts val="9172"/>
              </a:lnSpc>
            </a:pPr>
            <a:r>
              <a:rPr lang="en-US" sz="7055" spc="691" dirty="0">
                <a:solidFill>
                  <a:srgbClr val="F5FFF5"/>
                </a:solidFill>
                <a:latin typeface="Open Sauce Bold"/>
              </a:rPr>
              <a:t>Student’s book:</a:t>
            </a:r>
          </a:p>
          <a:p>
            <a:pPr algn="ctr">
              <a:lnSpc>
                <a:spcPts val="9172"/>
              </a:lnSpc>
            </a:pPr>
            <a:r>
              <a:rPr lang="en-US" sz="7055" spc="691" dirty="0">
                <a:solidFill>
                  <a:srgbClr val="F5FFF5"/>
                </a:solidFill>
                <a:latin typeface="Open Sauce Bold"/>
              </a:rPr>
              <a:t>Ex. 4, p. 7.</a:t>
            </a:r>
          </a:p>
        </p:txBody>
      </p:sp>
      <p:sp>
        <p:nvSpPr>
          <p:cNvPr id="3" name="Freeform 3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print"/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-5400000">
            <a:off x="-222373" y="4711411"/>
            <a:ext cx="5143903" cy="3268045"/>
          </a:xfrm>
          <a:custGeom>
            <a:avLst/>
            <a:gdLst/>
            <a:ahLst/>
            <a:cxnLst/>
            <a:rect l="l" t="t" r="r" b="b"/>
            <a:pathLst>
              <a:path w="5143903" h="3268045">
                <a:moveTo>
                  <a:pt x="0" y="0"/>
                </a:moveTo>
                <a:lnTo>
                  <a:pt x="5143903" y="0"/>
                </a:lnTo>
                <a:lnTo>
                  <a:pt x="5143903" y="3268045"/>
                </a:lnTo>
                <a:lnTo>
                  <a:pt x="0" y="326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586068" y="-1808676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-874585" y="9258300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>
            <a:off x="1638471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>
            <a:off x="4662556" y="4033647"/>
            <a:ext cx="2405845" cy="1442567"/>
          </a:xfrm>
          <a:custGeom>
            <a:avLst/>
            <a:gdLst/>
            <a:ahLst/>
            <a:cxnLst/>
            <a:rect l="l" t="t" r="r" b="b"/>
            <a:pathLst>
              <a:path w="2405845" h="1442567">
                <a:moveTo>
                  <a:pt x="0" y="0"/>
                </a:moveTo>
                <a:lnTo>
                  <a:pt x="2405844" y="0"/>
                </a:lnTo>
                <a:lnTo>
                  <a:pt x="2405844" y="1442567"/>
                </a:lnTo>
                <a:lnTo>
                  <a:pt x="0" y="144256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>
          <a:xfrm>
            <a:off x="890731" y="4193895"/>
            <a:ext cx="2794203" cy="2017065"/>
          </a:xfrm>
          <a:custGeom>
            <a:avLst/>
            <a:gdLst/>
            <a:ahLst/>
            <a:cxnLst/>
            <a:rect l="l" t="t" r="r" b="b"/>
            <a:pathLst>
              <a:path w="2794203" h="2017065">
                <a:moveTo>
                  <a:pt x="0" y="0"/>
                </a:moveTo>
                <a:lnTo>
                  <a:pt x="2794203" y="0"/>
                </a:lnTo>
                <a:lnTo>
                  <a:pt x="2794203" y="2017065"/>
                </a:lnTo>
                <a:lnTo>
                  <a:pt x="0" y="201706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2" name="TextBox 12"/>
          <p:cNvSpPr txBox="1"/>
          <p:nvPr/>
        </p:nvSpPr>
        <p:spPr>
          <a:xfrm>
            <a:off x="6076812" y="6423761"/>
            <a:ext cx="2516641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</a:rPr>
              <a:t>Everest Cantu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84084" y="7421816"/>
            <a:ext cx="230209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Open Sauce"/>
              </a:rPr>
              <a:t>Marketing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88519" y="6423761"/>
            <a:ext cx="273118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</a:rPr>
              <a:t>Drew Holloway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03063" y="7421816"/>
            <a:ext cx="230209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Open Sauce"/>
              </a:rPr>
              <a:t>Business Head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07498" y="6423761"/>
            <a:ext cx="273118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</a:rPr>
              <a:t>Morgan Maxwell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422042" y="7421816"/>
            <a:ext cx="230209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Open Sauce"/>
              </a:rPr>
              <a:t>Manager</a:t>
            </a:r>
          </a:p>
        </p:txBody>
      </p:sp>
      <p:sp>
        <p:nvSpPr>
          <p:cNvPr id="18" name="Freeform 18"/>
          <p:cNvSpPr/>
          <p:nvPr/>
        </p:nvSpPr>
        <p:spPr>
          <a:xfrm rot="-5400000">
            <a:off x="3129159" y="4711411"/>
            <a:ext cx="5143903" cy="3268045"/>
          </a:xfrm>
          <a:custGeom>
            <a:avLst/>
            <a:gdLst/>
            <a:ahLst/>
            <a:cxnLst/>
            <a:rect l="l" t="t" r="r" b="b"/>
            <a:pathLst>
              <a:path w="5143903" h="3268045">
                <a:moveTo>
                  <a:pt x="0" y="0"/>
                </a:moveTo>
                <a:lnTo>
                  <a:pt x="5143903" y="0"/>
                </a:lnTo>
                <a:lnTo>
                  <a:pt x="5143903" y="3268045"/>
                </a:lnTo>
                <a:lnTo>
                  <a:pt x="0" y="326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9" name="Freeform 19"/>
          <p:cNvSpPr/>
          <p:nvPr/>
        </p:nvSpPr>
        <p:spPr>
          <a:xfrm rot="-5400000">
            <a:off x="6482929" y="4711411"/>
            <a:ext cx="5143903" cy="3268045"/>
          </a:xfrm>
          <a:custGeom>
            <a:avLst/>
            <a:gdLst/>
            <a:ahLst/>
            <a:cxnLst/>
            <a:rect l="l" t="t" r="r" b="b"/>
            <a:pathLst>
              <a:path w="5143903" h="3268045">
                <a:moveTo>
                  <a:pt x="0" y="0"/>
                </a:moveTo>
                <a:lnTo>
                  <a:pt x="5143902" y="0"/>
                </a:lnTo>
                <a:lnTo>
                  <a:pt x="5143902" y="3268045"/>
                </a:lnTo>
                <a:lnTo>
                  <a:pt x="0" y="326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0" name="Freeform 20"/>
          <p:cNvSpPr/>
          <p:nvPr/>
        </p:nvSpPr>
        <p:spPr>
          <a:xfrm rot="-5400000">
            <a:off x="9888599" y="4711411"/>
            <a:ext cx="5143903" cy="3268045"/>
          </a:xfrm>
          <a:custGeom>
            <a:avLst/>
            <a:gdLst/>
            <a:ahLst/>
            <a:cxnLst/>
            <a:rect l="l" t="t" r="r" b="b"/>
            <a:pathLst>
              <a:path w="5143903" h="3268045">
                <a:moveTo>
                  <a:pt x="0" y="0"/>
                </a:moveTo>
                <a:lnTo>
                  <a:pt x="5143903" y="0"/>
                </a:lnTo>
                <a:lnTo>
                  <a:pt x="5143903" y="3268045"/>
                </a:lnTo>
                <a:lnTo>
                  <a:pt x="0" y="326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1" name="Freeform 21"/>
          <p:cNvSpPr/>
          <p:nvPr/>
        </p:nvSpPr>
        <p:spPr>
          <a:xfrm rot="-5400000">
            <a:off x="13277250" y="4711411"/>
            <a:ext cx="5143903" cy="3268045"/>
          </a:xfrm>
          <a:custGeom>
            <a:avLst/>
            <a:gdLst/>
            <a:ahLst/>
            <a:cxnLst/>
            <a:rect l="l" t="t" r="r" b="b"/>
            <a:pathLst>
              <a:path w="5143903" h="3268045">
                <a:moveTo>
                  <a:pt x="0" y="0"/>
                </a:moveTo>
                <a:lnTo>
                  <a:pt x="5143902" y="0"/>
                </a:lnTo>
                <a:lnTo>
                  <a:pt x="5143902" y="3268045"/>
                </a:lnTo>
                <a:lnTo>
                  <a:pt x="0" y="326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2" name="Freeform 22"/>
          <p:cNvSpPr/>
          <p:nvPr/>
        </p:nvSpPr>
        <p:spPr>
          <a:xfrm>
            <a:off x="4197574" y="4262813"/>
            <a:ext cx="2937534" cy="1761373"/>
          </a:xfrm>
          <a:custGeom>
            <a:avLst/>
            <a:gdLst/>
            <a:ahLst/>
            <a:cxnLst/>
            <a:rect l="l" t="t" r="r" b="b"/>
            <a:pathLst>
              <a:path w="2937534" h="1761373">
                <a:moveTo>
                  <a:pt x="0" y="0"/>
                </a:moveTo>
                <a:lnTo>
                  <a:pt x="2937534" y="0"/>
                </a:lnTo>
                <a:lnTo>
                  <a:pt x="2937534" y="1761374"/>
                </a:lnTo>
                <a:lnTo>
                  <a:pt x="0" y="176137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3" name="Freeform 23"/>
          <p:cNvSpPr/>
          <p:nvPr/>
        </p:nvSpPr>
        <p:spPr>
          <a:xfrm>
            <a:off x="7690182" y="4193895"/>
            <a:ext cx="2729396" cy="1911110"/>
          </a:xfrm>
          <a:custGeom>
            <a:avLst/>
            <a:gdLst/>
            <a:ahLst/>
            <a:cxnLst/>
            <a:rect l="l" t="t" r="r" b="b"/>
            <a:pathLst>
              <a:path w="2729396" h="1911110">
                <a:moveTo>
                  <a:pt x="0" y="0"/>
                </a:moveTo>
                <a:lnTo>
                  <a:pt x="2729396" y="0"/>
                </a:lnTo>
                <a:lnTo>
                  <a:pt x="2729396" y="1911110"/>
                </a:lnTo>
                <a:lnTo>
                  <a:pt x="0" y="191111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4" name="Freeform 24"/>
          <p:cNvSpPr/>
          <p:nvPr/>
        </p:nvSpPr>
        <p:spPr>
          <a:xfrm>
            <a:off x="10988554" y="4270300"/>
            <a:ext cx="2943993" cy="1648636"/>
          </a:xfrm>
          <a:custGeom>
            <a:avLst/>
            <a:gdLst/>
            <a:ahLst/>
            <a:cxnLst/>
            <a:rect l="l" t="t" r="r" b="b"/>
            <a:pathLst>
              <a:path w="2943993" h="1648636">
                <a:moveTo>
                  <a:pt x="0" y="0"/>
                </a:moveTo>
                <a:lnTo>
                  <a:pt x="2943993" y="0"/>
                </a:lnTo>
                <a:lnTo>
                  <a:pt x="2943993" y="1648636"/>
                </a:lnTo>
                <a:lnTo>
                  <a:pt x="0" y="164863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5" name="Freeform 25"/>
          <p:cNvSpPr/>
          <p:nvPr/>
        </p:nvSpPr>
        <p:spPr>
          <a:xfrm>
            <a:off x="14618448" y="4154383"/>
            <a:ext cx="2382746" cy="1978233"/>
          </a:xfrm>
          <a:custGeom>
            <a:avLst/>
            <a:gdLst/>
            <a:ahLst/>
            <a:cxnLst/>
            <a:rect l="l" t="t" r="r" b="b"/>
            <a:pathLst>
              <a:path w="2382746" h="1978233">
                <a:moveTo>
                  <a:pt x="0" y="0"/>
                </a:moveTo>
                <a:lnTo>
                  <a:pt x="2382746" y="0"/>
                </a:lnTo>
                <a:lnTo>
                  <a:pt x="2382746" y="1978234"/>
                </a:lnTo>
                <a:lnTo>
                  <a:pt x="0" y="1978234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6" name="Freeform 26"/>
          <p:cNvSpPr/>
          <p:nvPr/>
        </p:nvSpPr>
        <p:spPr>
          <a:xfrm>
            <a:off x="1925021" y="526948"/>
            <a:ext cx="3048307" cy="2032205"/>
          </a:xfrm>
          <a:custGeom>
            <a:avLst/>
            <a:gdLst/>
            <a:ahLst/>
            <a:cxnLst/>
            <a:rect l="l" t="t" r="r" b="b"/>
            <a:pathLst>
              <a:path w="3048307" h="2032205">
                <a:moveTo>
                  <a:pt x="0" y="0"/>
                </a:moveTo>
                <a:lnTo>
                  <a:pt x="3048307" y="0"/>
                </a:lnTo>
                <a:lnTo>
                  <a:pt x="3048307" y="2032204"/>
                </a:lnTo>
                <a:lnTo>
                  <a:pt x="0" y="203220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7" name="TextBox 27"/>
          <p:cNvSpPr txBox="1"/>
          <p:nvPr/>
        </p:nvSpPr>
        <p:spPr>
          <a:xfrm>
            <a:off x="869179" y="6409711"/>
            <a:ext cx="27311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</a:pPr>
            <a:r>
              <a:rPr lang="en-US" sz="6038" spc="301">
                <a:solidFill>
                  <a:srgbClr val="FFFBFB"/>
                </a:solidFill>
                <a:latin typeface="Open Sauce"/>
              </a:rPr>
              <a:t>age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17414" y="7610628"/>
            <a:ext cx="2897249" cy="52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6"/>
              </a:lnSpc>
            </a:pPr>
            <a:r>
              <a:rPr lang="en-US" sz="3497" spc="174">
                <a:solidFill>
                  <a:srgbClr val="FFFBFB"/>
                </a:solidFill>
                <a:latin typeface="Open Sauce"/>
              </a:rPr>
              <a:t>|eɪdʒ|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449175" y="974490"/>
            <a:ext cx="13552019" cy="87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FFFFFF"/>
                </a:solidFill>
                <a:latin typeface="Codec Pro ExtraBold"/>
              </a:rPr>
              <a:t>appearance |əˈpɪər(ə)ns|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222949" y="6409711"/>
            <a:ext cx="27311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</a:pPr>
            <a:r>
              <a:rPr lang="en-US" sz="6038" spc="301">
                <a:solidFill>
                  <a:srgbClr val="FFFBFB"/>
                </a:solidFill>
                <a:latin typeface="Open Sauce"/>
              </a:rPr>
              <a:t>hair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573258" y="6409711"/>
            <a:ext cx="27311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</a:pPr>
            <a:r>
              <a:rPr lang="en-US" sz="6038" spc="301">
                <a:solidFill>
                  <a:srgbClr val="FFFBFB"/>
                </a:solidFill>
                <a:latin typeface="Open Sauce"/>
              </a:rPr>
              <a:t>height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201363" y="6376136"/>
            <a:ext cx="273118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</a:pPr>
            <a:r>
              <a:rPr lang="en-US" sz="6038" spc="301">
                <a:solidFill>
                  <a:srgbClr val="FFFBFB"/>
                </a:solidFill>
                <a:latin typeface="Open Sauce"/>
              </a:rPr>
              <a:t>weight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528116" y="6238261"/>
            <a:ext cx="2731184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6"/>
              </a:lnSpc>
            </a:pPr>
            <a:r>
              <a:rPr lang="en-US" sz="4238" spc="211">
                <a:solidFill>
                  <a:srgbClr val="FFFBFB"/>
                </a:solidFill>
                <a:latin typeface="Open Sauce Bold"/>
              </a:rPr>
              <a:t>facial features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71152" y="7574216"/>
            <a:ext cx="2897249" cy="52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6"/>
              </a:lnSpc>
            </a:pPr>
            <a:r>
              <a:rPr lang="en-US" sz="3497" spc="174">
                <a:solidFill>
                  <a:srgbClr val="FFFBFB"/>
                </a:solidFill>
                <a:latin typeface="Open Sauce"/>
              </a:rPr>
              <a:t>|heə|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90182" y="7610628"/>
            <a:ext cx="2897249" cy="52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6"/>
              </a:lnSpc>
            </a:pPr>
            <a:r>
              <a:rPr lang="en-US" sz="3497" spc="174">
                <a:solidFill>
                  <a:srgbClr val="FFFBFB"/>
                </a:solidFill>
                <a:latin typeface="Open Sauce"/>
              </a:rPr>
              <a:t>|haɪt|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180298" y="7574216"/>
            <a:ext cx="3395768" cy="105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6"/>
              </a:lnSpc>
            </a:pPr>
            <a:r>
              <a:rPr lang="en-US" sz="3497" spc="174">
                <a:solidFill>
                  <a:srgbClr val="FFFBFB"/>
                </a:solidFill>
                <a:latin typeface="Open Sauce"/>
              </a:rPr>
              <a:t>|ˈfeɪʃ(ə)l ˈfiːtʃəz|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101170" y="7538186"/>
            <a:ext cx="2897249" cy="52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6"/>
              </a:lnSpc>
            </a:pPr>
            <a:r>
              <a:rPr lang="en-US" sz="3497" spc="174">
                <a:solidFill>
                  <a:srgbClr val="FFFBFB"/>
                </a:solidFill>
                <a:latin typeface="Open Sauce"/>
              </a:rPr>
              <a:t>|weɪt|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26028"/>
            <a:ext cx="15933797" cy="426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80"/>
              </a:lnSpc>
            </a:pPr>
            <a:endParaRPr lang="en-US" sz="11754" spc="1151" dirty="0">
              <a:solidFill>
                <a:srgbClr val="F5FFF5"/>
              </a:solidFill>
              <a:latin typeface="Open Sauce Bold"/>
            </a:endParaRPr>
          </a:p>
          <a:p>
            <a:pPr algn="ctr">
              <a:lnSpc>
                <a:spcPts val="9172"/>
              </a:lnSpc>
            </a:pPr>
            <a:r>
              <a:rPr lang="en-US" sz="7055" spc="691" dirty="0">
                <a:solidFill>
                  <a:srgbClr val="F5FFF5"/>
                </a:solidFill>
                <a:latin typeface="Open Sauce Bold"/>
              </a:rPr>
              <a:t>Workbook:</a:t>
            </a:r>
          </a:p>
          <a:p>
            <a:pPr algn="ctr">
              <a:lnSpc>
                <a:spcPts val="9172"/>
              </a:lnSpc>
            </a:pPr>
            <a:r>
              <a:rPr lang="en-US" sz="7055" spc="691" dirty="0">
                <a:solidFill>
                  <a:srgbClr val="F5FFF5"/>
                </a:solidFill>
                <a:latin typeface="Open Sauce Bold"/>
              </a:rPr>
              <a:t>Ex. 1, 2, p. 4.</a:t>
            </a:r>
          </a:p>
        </p:txBody>
      </p:sp>
      <p:sp>
        <p:nvSpPr>
          <p:cNvPr id="3" name="Freeform 3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6802370" y="474383"/>
            <a:ext cx="9541238" cy="9338233"/>
          </a:xfrm>
          <a:custGeom>
            <a:avLst/>
            <a:gdLst/>
            <a:ahLst/>
            <a:cxnLst/>
            <a:rect l="l" t="t" r="r" b="b"/>
            <a:pathLst>
              <a:path w="9541238" h="9338233">
                <a:moveTo>
                  <a:pt x="0" y="0"/>
                </a:moveTo>
                <a:lnTo>
                  <a:pt x="9541238" y="0"/>
                </a:lnTo>
                <a:lnTo>
                  <a:pt x="9541238" y="9338234"/>
                </a:lnTo>
                <a:lnTo>
                  <a:pt x="0" y="933823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160083" y="1457880"/>
            <a:ext cx="6524431" cy="504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0"/>
              </a:lnSpc>
            </a:pPr>
            <a:r>
              <a:rPr lang="en-US" sz="4693" spc="459">
                <a:solidFill>
                  <a:srgbClr val="F5FFF5"/>
                </a:solidFill>
                <a:latin typeface="Open Sauce Bold"/>
              </a:rPr>
              <a:t>Student’s book</a:t>
            </a:r>
          </a:p>
          <a:p>
            <a:pPr algn="ctr">
              <a:lnSpc>
                <a:spcPts val="6570"/>
              </a:lnSpc>
            </a:pPr>
            <a:r>
              <a:rPr lang="en-US" sz="4693" spc="459">
                <a:solidFill>
                  <a:srgbClr val="F5FFF5"/>
                </a:solidFill>
                <a:latin typeface="Open Sauce"/>
              </a:rPr>
              <a:t>Ex.6, p. 7</a:t>
            </a:r>
          </a:p>
          <a:p>
            <a:pPr algn="ctr">
              <a:lnSpc>
                <a:spcPts val="6570"/>
              </a:lnSpc>
            </a:pPr>
            <a:endParaRPr lang="en-US" sz="4693" spc="459">
              <a:solidFill>
                <a:srgbClr val="F5FFF5"/>
              </a:solidFill>
              <a:latin typeface="Open Sauce"/>
            </a:endParaRPr>
          </a:p>
          <a:p>
            <a:pPr algn="ctr">
              <a:lnSpc>
                <a:spcPts val="6899"/>
              </a:lnSpc>
            </a:pPr>
            <a:r>
              <a:rPr lang="en-US" sz="4693" spc="459">
                <a:solidFill>
                  <a:srgbClr val="F5FFF5"/>
                </a:solidFill>
                <a:latin typeface="Open Sauce Bold"/>
              </a:rPr>
              <a:t>Grammar Reference </a:t>
            </a:r>
          </a:p>
          <a:p>
            <a:pPr algn="ctr">
              <a:lnSpc>
                <a:spcPts val="7046"/>
              </a:lnSpc>
            </a:pPr>
            <a:r>
              <a:rPr lang="en-US" sz="4793" spc="469">
                <a:solidFill>
                  <a:srgbClr val="F5FFF5"/>
                </a:solidFill>
                <a:latin typeface="Open Sauce Bold"/>
              </a:rPr>
              <a:t>Section </a:t>
            </a:r>
            <a:r>
              <a:rPr lang="en-US" sz="4793" spc="469">
                <a:solidFill>
                  <a:srgbClr val="F5FFF5"/>
                </a:solidFill>
                <a:latin typeface="Open Sauce"/>
              </a:rPr>
              <a:t>- Gr1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98008" y="7491155"/>
            <a:ext cx="1489037" cy="1302230"/>
          </a:xfrm>
          <a:custGeom>
            <a:avLst/>
            <a:gdLst/>
            <a:ahLst/>
            <a:cxnLst/>
            <a:rect l="l" t="t" r="r" b="b"/>
            <a:pathLst>
              <a:path w="1489037" h="1302230">
                <a:moveTo>
                  <a:pt x="0" y="0"/>
                </a:moveTo>
                <a:lnTo>
                  <a:pt x="1489037" y="0"/>
                </a:lnTo>
                <a:lnTo>
                  <a:pt x="1489037" y="1302230"/>
                </a:lnTo>
                <a:lnTo>
                  <a:pt x="0" y="130223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5398008" y="2676676"/>
            <a:ext cx="1498866" cy="1205944"/>
          </a:xfrm>
          <a:custGeom>
            <a:avLst/>
            <a:gdLst/>
            <a:ahLst/>
            <a:cxnLst/>
            <a:rect l="l" t="t" r="r" b="b"/>
            <a:pathLst>
              <a:path w="1498866" h="1205944">
                <a:moveTo>
                  <a:pt x="0" y="0"/>
                </a:moveTo>
                <a:lnTo>
                  <a:pt x="1498866" y="0"/>
                </a:lnTo>
                <a:lnTo>
                  <a:pt x="1498866" y="1205944"/>
                </a:lnTo>
                <a:lnTo>
                  <a:pt x="0" y="12059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6987774" y="2605605"/>
            <a:ext cx="1408888" cy="1280807"/>
          </a:xfrm>
          <a:custGeom>
            <a:avLst/>
            <a:gdLst/>
            <a:ahLst/>
            <a:cxnLst/>
            <a:rect l="l" t="t" r="r" b="b"/>
            <a:pathLst>
              <a:path w="1408888" h="1280807">
                <a:moveTo>
                  <a:pt x="0" y="0"/>
                </a:moveTo>
                <a:lnTo>
                  <a:pt x="1408888" y="0"/>
                </a:lnTo>
                <a:lnTo>
                  <a:pt x="1408888" y="1280807"/>
                </a:lnTo>
                <a:lnTo>
                  <a:pt x="0" y="12808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6927575" y="7587964"/>
            <a:ext cx="1469087" cy="1268924"/>
          </a:xfrm>
          <a:custGeom>
            <a:avLst/>
            <a:gdLst/>
            <a:ahLst/>
            <a:cxnLst/>
            <a:rect l="l" t="t" r="r" b="b"/>
            <a:pathLst>
              <a:path w="1469087" h="1268924">
                <a:moveTo>
                  <a:pt x="0" y="0"/>
                </a:moveTo>
                <a:lnTo>
                  <a:pt x="1469087" y="0"/>
                </a:lnTo>
                <a:lnTo>
                  <a:pt x="1469087" y="1268924"/>
                </a:lnTo>
                <a:lnTo>
                  <a:pt x="0" y="126892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0" y="-1364839"/>
            <a:ext cx="13202734" cy="5940649"/>
          </a:xfrm>
          <a:custGeom>
            <a:avLst/>
            <a:gdLst/>
            <a:ahLst/>
            <a:cxnLst/>
            <a:rect l="l" t="t" r="r" b="b"/>
            <a:pathLst>
              <a:path w="13202734" h="5940649">
                <a:moveTo>
                  <a:pt x="0" y="0"/>
                </a:moveTo>
                <a:lnTo>
                  <a:pt x="13202734" y="0"/>
                </a:lnTo>
                <a:lnTo>
                  <a:pt x="13202734" y="5940649"/>
                </a:lnTo>
                <a:lnTo>
                  <a:pt x="0" y="594064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 t="-19842" b="-101232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TextBox 9"/>
          <p:cNvSpPr txBox="1"/>
          <p:nvPr/>
        </p:nvSpPr>
        <p:spPr>
          <a:xfrm>
            <a:off x="12091532" y="1424511"/>
            <a:ext cx="7237833" cy="2068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6"/>
              </a:lnSpc>
            </a:pPr>
            <a:r>
              <a:rPr lang="en-US" sz="5765" spc="565">
                <a:solidFill>
                  <a:srgbClr val="231F20"/>
                </a:solidFill>
                <a:latin typeface="Codec Pro ExtraBold"/>
              </a:rPr>
              <a:t>Workbook: </a:t>
            </a:r>
          </a:p>
          <a:p>
            <a:pPr marL="0" lvl="0" indent="0" algn="ctr">
              <a:lnSpc>
                <a:spcPts val="7956"/>
              </a:lnSpc>
              <a:spcBef>
                <a:spcPct val="0"/>
              </a:spcBef>
            </a:pPr>
            <a:r>
              <a:rPr lang="en-US" sz="5765" spc="565">
                <a:solidFill>
                  <a:srgbClr val="231F20"/>
                </a:solidFill>
                <a:latin typeface="Codec Pro ExtraBold"/>
              </a:rPr>
              <a:t>Ex. 1, p. 5</a:t>
            </a:r>
          </a:p>
        </p:txBody>
      </p:sp>
      <p:sp>
        <p:nvSpPr>
          <p:cNvPr id="10" name="Freeform 10"/>
          <p:cNvSpPr/>
          <p:nvPr/>
        </p:nvSpPr>
        <p:spPr>
          <a:xfrm>
            <a:off x="3006" y="4767869"/>
            <a:ext cx="13199728" cy="5640190"/>
          </a:xfrm>
          <a:custGeom>
            <a:avLst/>
            <a:gdLst/>
            <a:ahLst/>
            <a:cxnLst/>
            <a:rect l="l" t="t" r="r" b="b"/>
            <a:pathLst>
              <a:path w="13199728" h="5640190">
                <a:moveTo>
                  <a:pt x="0" y="0"/>
                </a:moveTo>
                <a:lnTo>
                  <a:pt x="13199728" y="0"/>
                </a:lnTo>
                <a:lnTo>
                  <a:pt x="13199728" y="5640190"/>
                </a:lnTo>
                <a:lnTo>
                  <a:pt x="0" y="564019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 l="-3904" t="-145754" r="-3869" b="-5141"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16219"/>
            <a:ext cx="18288000" cy="7814388"/>
          </a:xfrm>
          <a:custGeom>
            <a:avLst/>
            <a:gdLst/>
            <a:ahLst/>
            <a:cxnLst/>
            <a:rect l="l" t="t" r="r" b="b"/>
            <a:pathLst>
              <a:path w="18288000" h="7814388">
                <a:moveTo>
                  <a:pt x="0" y="0"/>
                </a:moveTo>
                <a:lnTo>
                  <a:pt x="18288000" y="0"/>
                </a:lnTo>
                <a:lnTo>
                  <a:pt x="18288000" y="7814388"/>
                </a:lnTo>
                <a:lnTo>
                  <a:pt x="0" y="781438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3904" t="-145754" r="-3869" b="-51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flipH="1">
            <a:off x="14486747" y="3503488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7834072" y="380132"/>
            <a:ext cx="1309928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old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41191" y="896218"/>
            <a:ext cx="2067565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parents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41191" y="1412304"/>
            <a:ext cx="2067565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father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04442" y="1048618"/>
            <a:ext cx="2067565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dark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66507" y="2080790"/>
            <a:ext cx="2067565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short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19182" y="3221474"/>
            <a:ext cx="2067565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young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53788" y="1564704"/>
            <a:ext cx="2067565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brother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60363" y="1564704"/>
            <a:ext cx="2067565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tall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05063" y="2634893"/>
            <a:ext cx="2067565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uncle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92798" y="2596877"/>
            <a:ext cx="2067565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children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40767" y="2080790"/>
            <a:ext cx="2067565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sister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05811" y="3112963"/>
            <a:ext cx="2067565" cy="88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big</a:t>
            </a:r>
            <a:endParaRPr lang="en-US" sz="3406" spc="333" dirty="0">
              <a:solidFill>
                <a:srgbClr val="040506"/>
              </a:solidFill>
              <a:latin typeface="Open Sauc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813200" y="3150980"/>
            <a:ext cx="2067565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aunt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55254" y="3667066"/>
            <a:ext cx="2067565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twins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37498" y="3737560"/>
            <a:ext cx="2067565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slim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029797" y="3221474"/>
            <a:ext cx="2067565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long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83692" y="4519842"/>
            <a:ext cx="2437409" cy="659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5"/>
              </a:lnSpc>
            </a:pPr>
            <a:r>
              <a:rPr lang="en-US" sz="2506" spc="245">
                <a:solidFill>
                  <a:srgbClr val="040506"/>
                </a:solidFill>
                <a:latin typeface="Open Sauce"/>
              </a:rPr>
              <a:t>grandmother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073202" y="4272655"/>
            <a:ext cx="1596146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grey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99826" y="4484076"/>
            <a:ext cx="2208929" cy="659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5"/>
              </a:lnSpc>
            </a:pPr>
            <a:r>
              <a:rPr lang="en-US" sz="2506" spc="245">
                <a:solidFill>
                  <a:srgbClr val="040506"/>
                </a:solidFill>
                <a:latin typeface="Open Sauce"/>
              </a:rPr>
              <a:t>grandfather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186112" y="4752975"/>
            <a:ext cx="2067565" cy="9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3"/>
              </a:lnSpc>
            </a:pPr>
            <a:r>
              <a:rPr lang="en-US" sz="3406" spc="333">
                <a:solidFill>
                  <a:srgbClr val="040506"/>
                </a:solidFill>
                <a:latin typeface="Open Sauce"/>
              </a:rPr>
              <a:t>wavy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98008" y="7491155"/>
            <a:ext cx="1489037" cy="1302230"/>
          </a:xfrm>
          <a:custGeom>
            <a:avLst/>
            <a:gdLst/>
            <a:ahLst/>
            <a:cxnLst/>
            <a:rect l="l" t="t" r="r" b="b"/>
            <a:pathLst>
              <a:path w="1489037" h="1302230">
                <a:moveTo>
                  <a:pt x="0" y="0"/>
                </a:moveTo>
                <a:lnTo>
                  <a:pt x="1489037" y="0"/>
                </a:lnTo>
                <a:lnTo>
                  <a:pt x="1489037" y="1302230"/>
                </a:lnTo>
                <a:lnTo>
                  <a:pt x="0" y="130223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5398008" y="2676676"/>
            <a:ext cx="1498866" cy="1205944"/>
          </a:xfrm>
          <a:custGeom>
            <a:avLst/>
            <a:gdLst/>
            <a:ahLst/>
            <a:cxnLst/>
            <a:rect l="l" t="t" r="r" b="b"/>
            <a:pathLst>
              <a:path w="1498866" h="1205944">
                <a:moveTo>
                  <a:pt x="0" y="0"/>
                </a:moveTo>
                <a:lnTo>
                  <a:pt x="1498866" y="0"/>
                </a:lnTo>
                <a:lnTo>
                  <a:pt x="1498866" y="1205944"/>
                </a:lnTo>
                <a:lnTo>
                  <a:pt x="0" y="12059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6987774" y="2605605"/>
            <a:ext cx="1408888" cy="1280807"/>
          </a:xfrm>
          <a:custGeom>
            <a:avLst/>
            <a:gdLst/>
            <a:ahLst/>
            <a:cxnLst/>
            <a:rect l="l" t="t" r="r" b="b"/>
            <a:pathLst>
              <a:path w="1408888" h="1280807">
                <a:moveTo>
                  <a:pt x="0" y="0"/>
                </a:moveTo>
                <a:lnTo>
                  <a:pt x="1408888" y="0"/>
                </a:lnTo>
                <a:lnTo>
                  <a:pt x="1408888" y="1280807"/>
                </a:lnTo>
                <a:lnTo>
                  <a:pt x="0" y="12808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6927575" y="7587964"/>
            <a:ext cx="1469087" cy="1268924"/>
          </a:xfrm>
          <a:custGeom>
            <a:avLst/>
            <a:gdLst/>
            <a:ahLst/>
            <a:cxnLst/>
            <a:rect l="l" t="t" r="r" b="b"/>
            <a:pathLst>
              <a:path w="1469087" h="1268924">
                <a:moveTo>
                  <a:pt x="0" y="0"/>
                </a:moveTo>
                <a:lnTo>
                  <a:pt x="1469087" y="0"/>
                </a:lnTo>
                <a:lnTo>
                  <a:pt x="1469087" y="1268924"/>
                </a:lnTo>
                <a:lnTo>
                  <a:pt x="0" y="126892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1498439" y="1195837"/>
            <a:ext cx="11207043" cy="7895326"/>
          </a:xfrm>
          <a:custGeom>
            <a:avLst/>
            <a:gdLst/>
            <a:ahLst/>
            <a:cxnLst/>
            <a:rect l="l" t="t" r="r" b="b"/>
            <a:pathLst>
              <a:path w="11207043" h="7895326">
                <a:moveTo>
                  <a:pt x="0" y="0"/>
                </a:moveTo>
                <a:lnTo>
                  <a:pt x="11207043" y="0"/>
                </a:lnTo>
                <a:lnTo>
                  <a:pt x="11207043" y="7895326"/>
                </a:lnTo>
                <a:lnTo>
                  <a:pt x="0" y="789532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TextBox 9"/>
          <p:cNvSpPr txBox="1"/>
          <p:nvPr/>
        </p:nvSpPr>
        <p:spPr>
          <a:xfrm>
            <a:off x="9842907" y="277739"/>
            <a:ext cx="7237833" cy="2068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6"/>
              </a:lnSpc>
            </a:pPr>
            <a:r>
              <a:rPr lang="en-US" sz="5765" spc="565">
                <a:solidFill>
                  <a:srgbClr val="231F20"/>
                </a:solidFill>
                <a:latin typeface="Codec Pro ExtraBold"/>
              </a:rPr>
              <a:t>Workbook: </a:t>
            </a:r>
          </a:p>
          <a:p>
            <a:pPr algn="ctr">
              <a:lnSpc>
                <a:spcPts val="7956"/>
              </a:lnSpc>
              <a:spcBef>
                <a:spcPct val="0"/>
              </a:spcBef>
            </a:pPr>
            <a:r>
              <a:rPr lang="en-US" sz="5765" spc="565">
                <a:solidFill>
                  <a:srgbClr val="231F20"/>
                </a:solidFill>
                <a:latin typeface="Codec Pro ExtraBold"/>
              </a:rPr>
              <a:t>Ex. 2, p. 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8848" y="209370"/>
            <a:ext cx="17440355" cy="10006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645" lvl="1">
              <a:lnSpc>
                <a:spcPts val="11357"/>
              </a:lnSpc>
            </a:pPr>
            <a:r>
              <a:rPr lang="en-US" sz="4693" spc="459" dirty="0">
                <a:solidFill>
                  <a:srgbClr val="F5FFF5"/>
                </a:solidFill>
                <a:latin typeface="Open Sauce"/>
              </a:rPr>
              <a:t>1. Beth’s hair is short. Her eyes are green. </a:t>
            </a:r>
          </a:p>
          <a:p>
            <a:pPr marL="506645" lvl="1">
              <a:lnSpc>
                <a:spcPts val="11357"/>
              </a:lnSpc>
            </a:pPr>
            <a:r>
              <a:rPr lang="en-US" sz="4693" spc="459" dirty="0">
                <a:solidFill>
                  <a:srgbClr val="F5FFF5"/>
                </a:solidFill>
                <a:latin typeface="Open Sauce"/>
              </a:rPr>
              <a:t>2. Peter’s hair is straight. His eyes are  green. </a:t>
            </a:r>
          </a:p>
          <a:p>
            <a:pPr marL="506645" lvl="1">
              <a:lnSpc>
                <a:spcPts val="11357"/>
              </a:lnSpc>
            </a:pPr>
            <a:r>
              <a:rPr lang="en-US" sz="4693" spc="459" dirty="0">
                <a:solidFill>
                  <a:srgbClr val="F5FFF5"/>
                </a:solidFill>
                <a:latin typeface="Open Sauce"/>
              </a:rPr>
              <a:t>3. Loise’s hair is wavy. Her eyes are dark. </a:t>
            </a:r>
          </a:p>
          <a:p>
            <a:pPr>
              <a:lnSpc>
                <a:spcPts val="11357"/>
              </a:lnSpc>
            </a:pPr>
            <a:r>
              <a:rPr lang="en-US" sz="4693" spc="459" dirty="0">
                <a:solidFill>
                  <a:srgbClr val="F5FFF5"/>
                </a:solidFill>
                <a:latin typeface="Open Sauce"/>
              </a:rPr>
              <a:t>  4. Mike’s hair is dark. His eyes are brown. </a:t>
            </a:r>
          </a:p>
          <a:p>
            <a:pPr>
              <a:lnSpc>
                <a:spcPts val="11357"/>
              </a:lnSpc>
            </a:pPr>
            <a:r>
              <a:rPr lang="en-US" sz="4693" spc="459" dirty="0">
                <a:solidFill>
                  <a:srgbClr val="F5FFF5"/>
                </a:solidFill>
                <a:latin typeface="Open Sauce"/>
              </a:rPr>
              <a:t>  5. Kate’s hair is fair. Her eyes are blue.</a:t>
            </a:r>
          </a:p>
          <a:p>
            <a:pPr algn="ctr">
              <a:lnSpc>
                <a:spcPts val="11357"/>
              </a:lnSpc>
            </a:pPr>
            <a:endParaRPr lang="en-US" sz="4693" spc="459" dirty="0">
              <a:solidFill>
                <a:srgbClr val="F5FFF5"/>
              </a:solidFill>
              <a:latin typeface="Open Sauce"/>
            </a:endParaRPr>
          </a:p>
          <a:p>
            <a:pPr algn="ctr">
              <a:lnSpc>
                <a:spcPts val="11357"/>
              </a:lnSpc>
            </a:pPr>
            <a:endParaRPr lang="en-US" sz="4693" spc="459" dirty="0">
              <a:solidFill>
                <a:srgbClr val="F5FFF5"/>
              </a:solidFill>
              <a:latin typeface="Open Sauce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675</Words>
  <Application>Microsoft Office PowerPoint</Application>
  <PresentationFormat>Произвольный</PresentationFormat>
  <Paragraphs>147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Calibri</vt:lpstr>
      <vt:lpstr>Montserrat Light</vt:lpstr>
      <vt:lpstr>Open Sauce Bold</vt:lpstr>
      <vt:lpstr>Codec Pro ExtraBold Italics</vt:lpstr>
      <vt:lpstr>Arial</vt:lpstr>
      <vt:lpstr>Times New Roman</vt:lpstr>
      <vt:lpstr>Open Sauce</vt:lpstr>
      <vt:lpstr>Open Sauce Italics</vt:lpstr>
      <vt:lpstr>Codec Pro ExtraBold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are you?</dc:title>
  <dc:creator>Evgoltar</dc:creator>
  <cp:lastModifiedBy>Evgoltar</cp:lastModifiedBy>
  <cp:revision>4</cp:revision>
  <dcterms:created xsi:type="dcterms:W3CDTF">2006-08-16T00:00:00Z</dcterms:created>
  <dcterms:modified xsi:type="dcterms:W3CDTF">2024-05-05T08:55:55Z</dcterms:modified>
  <dc:identifier>DAFuAg76iWo</dc:identifier>
</cp:coreProperties>
</file>