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71" r:id="rId3"/>
    <p:sldId id="259" r:id="rId4"/>
    <p:sldId id="266" r:id="rId5"/>
    <p:sldId id="267" r:id="rId6"/>
    <p:sldId id="268" r:id="rId7"/>
    <p:sldId id="264" r:id="rId8"/>
    <p:sldId id="278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69" r:id="rId20"/>
    <p:sldId id="261" r:id="rId21"/>
    <p:sldId id="290" r:id="rId22"/>
    <p:sldId id="291" r:id="rId23"/>
    <p:sldId id="263" r:id="rId24"/>
    <p:sldId id="273" r:id="rId25"/>
    <p:sldId id="274" r:id="rId26"/>
    <p:sldId id="275" r:id="rId27"/>
    <p:sldId id="276" r:id="rId28"/>
    <p:sldId id="277" r:id="rId29"/>
    <p:sldId id="279" r:id="rId30"/>
  </p:sldIdLst>
  <p:sldSz cx="12192000" cy="6858000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2287E"/>
    <a:srgbClr val="1B8E4B"/>
    <a:srgbClr val="2E5789"/>
    <a:srgbClr val="EEEEF4"/>
    <a:srgbClr val="008000"/>
    <a:srgbClr val="669900"/>
    <a:srgbClr val="009900"/>
    <a:srgbClr val="22244E"/>
    <a:srgbClr val="338DCD"/>
    <a:srgbClr val="1E214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sz="3600" dirty="0"/>
          </a:p>
          <a:p>
            <a:pPr>
              <a:defRPr sz="3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/>
              <a:t>Уровень сформированности читательской грамотности (%, количество</a:t>
            </a:r>
            <a:r>
              <a:rPr lang="ru-RU" sz="2800" baseline="0" dirty="0"/>
              <a:t> учащихся)</a:t>
            </a:r>
            <a:endParaRPr lang="ru-RU" sz="2800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1918547336734793"/>
          <c:y val="0.28939652209389732"/>
          <c:w val="0.3616291588122173"/>
          <c:h val="0.4787138230420362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E8A-4287-969D-7DE70D4985AA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8A-4287-969D-7DE70D4985AA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8A-4287-969D-7DE70D4985A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E8A-4287-969D-7DE70D4985AA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E8A-4287-969D-7DE70D4985AA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chemeClr val="tx1"/>
                        </a:solidFill>
                      </a:rPr>
                      <a:t>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E8A-4287-969D-7DE70D4985AA}"/>
                </c:ext>
              </c:extLst>
            </c:dLbl>
            <c:dLbl>
              <c:idx val="1"/>
              <c:layout>
                <c:manualLayout>
                  <c:x val="-8.1605284100624204E-2"/>
                  <c:y val="-2.462003191201004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23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E8A-4287-969D-7DE70D4985AA}"/>
                </c:ext>
              </c:extLst>
            </c:dLbl>
            <c:dLbl>
              <c:idx val="2"/>
              <c:layout>
                <c:manualLayout>
                  <c:x val="7.2687097734329992E-2"/>
                  <c:y val="-0.1020408876121600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E8A-4287-969D-7DE70D4985AA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chemeClr val="tx1"/>
                        </a:solidFill>
                      </a:rPr>
                      <a:t>15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E8A-4287-969D-7DE70D4985AA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chemeClr val="tx1"/>
                        </a:solidFill>
                      </a:rPr>
                      <a:t>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E8A-4287-969D-7DE70D4985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 недостаточный 12,12%</c:v>
                </c:pt>
                <c:pt idx="1">
                  <c:v>низкий 34,85%</c:v>
                </c:pt>
                <c:pt idx="2">
                  <c:v>средний 27,27%</c:v>
                </c:pt>
                <c:pt idx="3">
                  <c:v>повышенный 22,73%</c:v>
                </c:pt>
                <c:pt idx="4">
                  <c:v>высокий 1,32%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23</c:v>
                </c:pt>
                <c:pt idx="2">
                  <c:v>18</c:v>
                </c:pt>
                <c:pt idx="3">
                  <c:v>15</c:v>
                </c:pt>
                <c:pt idx="4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F4-48FB-AB4F-0D534BCC48C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554806502002186"/>
          <c:w val="0.99375000000000013"/>
          <c:h val="0.1859758670681944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Уровень сформированности математической грамотности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(%, количество учащихся)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05-4F1D-BA67-F513BBB6248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63-4AF7-9A69-A1E0A4CC30AE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63-4AF7-9A69-A1E0A4CC30AE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63-4AF7-9A69-A1E0A4CC30AE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AE63-4AF7-9A69-A1E0A4CC30AE}"/>
              </c:ext>
            </c:extLst>
          </c:dPt>
          <c:dLbls>
            <c:dLbl>
              <c:idx val="1"/>
              <c:layout>
                <c:manualLayout>
                  <c:x val="6.6855191929133875E-2"/>
                  <c:y val="-6.687051408301071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63-4AF7-9A69-A1E0A4CC30A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недостаточный 21,08%</c:v>
                </c:pt>
                <c:pt idx="1">
                  <c:v>низкий 19,72%</c:v>
                </c:pt>
                <c:pt idx="2">
                  <c:v>среднй 4,76%</c:v>
                </c:pt>
                <c:pt idx="3">
                  <c:v>повышенный 0,68%</c:v>
                </c:pt>
                <c:pt idx="4">
                  <c:v>высокий 0%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31</c:v>
                </c:pt>
                <c:pt idx="1">
                  <c:v>29</c:v>
                </c:pt>
                <c:pt idx="2">
                  <c:v>7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F4-48FB-AB4F-0D534BCC48C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16265347178571"/>
          <c:w val="0.99375000000000013"/>
          <c:h val="8.07748473932796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/>
              <a:t>Уровень сформированности естественно-научной</a:t>
            </a:r>
            <a:r>
              <a:rPr lang="ru-RU" sz="2000" baseline="0" dirty="0"/>
              <a:t> </a:t>
            </a:r>
            <a:r>
              <a:rPr lang="ru-RU" sz="2000" dirty="0"/>
              <a:t> грамотности</a:t>
            </a:r>
            <a:r>
              <a:rPr lang="ru-RU" sz="2000" baseline="0" dirty="0"/>
              <a:t>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aseline="0" dirty="0"/>
              <a:t>(%, количество учащихся)</a:t>
            </a:r>
            <a:endParaRPr lang="ru-RU" sz="2000" dirty="0"/>
          </a:p>
        </c:rich>
      </c:tx>
      <c:layout>
        <c:manualLayout>
          <c:xMode val="edge"/>
          <c:yMode val="edge"/>
          <c:x val="0.12291400098425204"/>
          <c:y val="3.7417664673253165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уровень</c:v>
                </c:pt>
              </c:strCache>
            </c:strRef>
          </c:tx>
          <c:dPt>
            <c:idx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105-4F1D-BA67-F513BBB62488}"/>
              </c:ext>
            </c:extLst>
          </c:dPt>
          <c:dPt>
            <c:idx val="1"/>
            <c:spPr>
              <a:solidFill>
                <a:srgbClr val="82287E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E64B-40C5-9CA3-BF4C595E3025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52-4237-9573-54DA9EC5531A}"/>
              </c:ext>
            </c:extLst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52-4237-9573-54DA9EC5531A}"/>
              </c:ext>
            </c:extLst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52-4237-9573-54DA9EC553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недостаточный 6,6%</c:v>
                </c:pt>
                <c:pt idx="1">
                  <c:v>низкий 15,18%</c:v>
                </c:pt>
                <c:pt idx="2">
                  <c:v>средний 15,18%</c:v>
                </c:pt>
                <c:pt idx="3">
                  <c:v>повышенный 5,94%</c:v>
                </c:pt>
                <c:pt idx="4">
                  <c:v>высокий 0,66%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</c:v>
                </c:pt>
                <c:pt idx="1">
                  <c:v>23</c:v>
                </c:pt>
                <c:pt idx="2">
                  <c:v>23</c:v>
                </c:pt>
                <c:pt idx="3">
                  <c:v>9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2F4-48FB-AB4F-0D534BCC48C7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16265347178571"/>
          <c:w val="0.99375000000000013"/>
          <c:h val="8.07748473932796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448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06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19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4712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691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21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778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47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954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48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176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90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6243DF0-AF83-4F8B-B587-FC54663E1598}" type="datetimeFigureOut">
              <a:rPr lang="ru-RU" smtClean="0"/>
              <a:pPr/>
              <a:t>22.08.2023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E2FFCBEF-235B-418B-AF51-1B667A074C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9251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quity.today/kak-sostavit-semejnyj-byudzhet-tablicy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4002" y="1193800"/>
            <a:ext cx="9103995" cy="427293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8228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Приемы формирования функциональной грамотности на предметах филологического, математического и естественно-научного цикла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80239" y="244345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2800" dirty="0">
              <a:solidFill>
                <a:srgbClr val="2E57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19366" y="5819987"/>
            <a:ext cx="2472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2E5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августа 2023 года </a:t>
            </a:r>
          </a:p>
          <a:p>
            <a:pPr algn="ctr"/>
            <a:r>
              <a:rPr lang="ru-RU" dirty="0">
                <a:solidFill>
                  <a:srgbClr val="2E57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Иркутск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B455E78-386F-4B29-981D-D69DEA6193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63199" y="0"/>
            <a:ext cx="1828800" cy="1828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1D9F420-3D62-4F2D-84C0-9A1A3CFAA8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78699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6168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0C36F-B8EA-4D2A-B427-E144DE0CABDB}"/>
              </a:ext>
            </a:extLst>
          </p:cNvPr>
          <p:cNvSpPr txBox="1"/>
          <p:nvPr/>
        </p:nvSpPr>
        <p:spPr>
          <a:xfrm>
            <a:off x="1919536" y="476673"/>
            <a:ext cx="806489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s://www.clipartmax.com/png/full/249-2490428_mujer-clip-art-girl-thinking-carto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6" y="2132856"/>
            <a:ext cx="3768658" cy="2376264"/>
          </a:xfrm>
          <a:prstGeom prst="rect">
            <a:avLst/>
          </a:prstGeom>
          <a:noFill/>
        </p:spPr>
      </p:pic>
      <p:sp>
        <p:nvSpPr>
          <p:cNvPr id="6" name="Стрелка влево 5"/>
          <p:cNvSpPr/>
          <p:nvPr/>
        </p:nvSpPr>
        <p:spPr>
          <a:xfrm>
            <a:off x="4079776" y="3429001"/>
            <a:ext cx="504056" cy="2617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8112224" y="3429000"/>
            <a:ext cx="43204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47529" y="2996952"/>
            <a:ext cx="2088232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Анализ</a:t>
            </a:r>
            <a:r>
              <a:rPr lang="ru-RU" dirty="0"/>
              <a:t> учащимися созданной учителем </a:t>
            </a:r>
            <a:r>
              <a:rPr lang="ru-RU" b="1" dirty="0" err="1"/>
              <a:t>инфографики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16281" y="2780928"/>
            <a:ext cx="1869958" cy="175432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Создание </a:t>
            </a:r>
            <a:r>
              <a:rPr lang="ru-RU" dirty="0"/>
              <a:t>учащимися </a:t>
            </a:r>
            <a:r>
              <a:rPr lang="ru-RU" b="1" dirty="0" err="1"/>
              <a:t>инфографики</a:t>
            </a:r>
            <a:r>
              <a:rPr lang="ru-RU" dirty="0"/>
              <a:t> под руководством учителя</a:t>
            </a:r>
          </a:p>
        </p:txBody>
      </p:sp>
    </p:spTree>
    <p:extLst>
      <p:ext uri="{BB962C8B-B14F-4D97-AF65-F5344CB8AC3E}">
        <p14:creationId xmlns:p14="http://schemas.microsoft.com/office/powerpoint/2010/main" xmlns="" val="433872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0C36F-B8EA-4D2A-B427-E144DE0CABDB}"/>
              </a:ext>
            </a:extLst>
          </p:cNvPr>
          <p:cNvSpPr txBox="1"/>
          <p:nvPr/>
        </p:nvSpPr>
        <p:spPr>
          <a:xfrm>
            <a:off x="1919536" y="476672"/>
            <a:ext cx="80648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Анализ</a:t>
            </a:r>
            <a:r>
              <a:rPr lang="ru-RU" sz="3200" dirty="0"/>
              <a:t> учащимися созданной учителем </a:t>
            </a:r>
            <a:r>
              <a:rPr lang="ru-RU" sz="3200" b="1" dirty="0" err="1"/>
              <a:t>инфографики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847528" y="1988841"/>
            <a:ext cx="8424936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Учащимся предлагаются задания, </a:t>
            </a:r>
          </a:p>
          <a:p>
            <a:pPr algn="ctr"/>
            <a:r>
              <a:rPr lang="ru-RU" sz="2400" b="1" dirty="0"/>
              <a:t>направленные на:</a:t>
            </a:r>
          </a:p>
          <a:p>
            <a:pPr>
              <a:buFontTx/>
              <a:buChar char="-"/>
            </a:pPr>
            <a:r>
              <a:rPr lang="ru-RU" sz="2400" b="1" dirty="0"/>
              <a:t> анализ информации</a:t>
            </a:r>
          </a:p>
          <a:p>
            <a:pPr>
              <a:buFontTx/>
              <a:buChar char="-"/>
            </a:pPr>
            <a:r>
              <a:rPr lang="ru-RU" sz="2400" b="1" dirty="0"/>
              <a:t> сопоставление приведенных фактов </a:t>
            </a:r>
            <a:r>
              <a:rPr lang="ru-RU" sz="2400" i="1" dirty="0"/>
              <a:t>(заполните недостающую информацию)</a:t>
            </a:r>
          </a:p>
          <a:p>
            <a:pPr>
              <a:buFontTx/>
              <a:buChar char="-"/>
            </a:pPr>
            <a:r>
              <a:rPr lang="ru-RU" sz="2400" b="1" dirty="0"/>
              <a:t> формулировка выводов </a:t>
            </a:r>
          </a:p>
          <a:p>
            <a:pPr>
              <a:buFontTx/>
              <a:buChar char="-"/>
            </a:pPr>
            <a:r>
              <a:rPr lang="ru-RU" sz="2400" b="1" dirty="0"/>
              <a:t> обобщение информации</a:t>
            </a:r>
          </a:p>
          <a:p>
            <a:r>
              <a:rPr lang="ru-RU" sz="2400" i="1" dirty="0"/>
              <a:t>(представьте данные в табличной форме)</a:t>
            </a:r>
          </a:p>
          <a:p>
            <a:pPr>
              <a:buFontTx/>
              <a:buChar char="-"/>
            </a:pPr>
            <a:r>
              <a:rPr lang="ru-RU" sz="2400" b="1" dirty="0"/>
              <a:t> постановка вопроса к представленной информации </a:t>
            </a:r>
            <a:r>
              <a:rPr lang="ru-RU" sz="2400" i="1" dirty="0"/>
              <a:t>(опишите героя, событие)</a:t>
            </a:r>
          </a:p>
          <a:p>
            <a:pPr>
              <a:buFontTx/>
              <a:buChar char="-"/>
            </a:pPr>
            <a:r>
              <a:rPr lang="ru-RU" sz="2400" b="1" dirty="0"/>
              <a:t> задание на функциональное чтение </a:t>
            </a:r>
            <a:r>
              <a:rPr lang="ru-RU" sz="2400" i="1" dirty="0"/>
              <a:t>(составьте рассказ, план)</a:t>
            </a:r>
          </a:p>
        </p:txBody>
      </p:sp>
    </p:spTree>
    <p:extLst>
      <p:ext uri="{BB962C8B-B14F-4D97-AF65-F5344CB8AC3E}">
        <p14:creationId xmlns:p14="http://schemas.microsoft.com/office/powerpoint/2010/main" xmlns="" val="160786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0C36F-B8EA-4D2A-B427-E144DE0CABDB}"/>
              </a:ext>
            </a:extLst>
          </p:cNvPr>
          <p:cNvSpPr txBox="1"/>
          <p:nvPr/>
        </p:nvSpPr>
        <p:spPr>
          <a:xfrm>
            <a:off x="1919536" y="476672"/>
            <a:ext cx="80648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Создание </a:t>
            </a:r>
            <a:r>
              <a:rPr lang="ru-RU" sz="3200" dirty="0"/>
              <a:t>учащимися </a:t>
            </a:r>
            <a:r>
              <a:rPr lang="ru-RU" sz="3200" b="1" dirty="0" err="1"/>
              <a:t>инфографики</a:t>
            </a:r>
            <a:r>
              <a:rPr lang="ru-RU" sz="3200" dirty="0"/>
              <a:t> под руководством учителя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47528" y="1988841"/>
            <a:ext cx="8424936" cy="317009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Этапы создания </a:t>
            </a:r>
            <a:r>
              <a:rPr lang="ru-RU" sz="3200" b="1" dirty="0" err="1"/>
              <a:t>инфографики</a:t>
            </a:r>
            <a:r>
              <a:rPr lang="ru-RU" sz="3200" b="1" dirty="0"/>
              <a:t>:</a:t>
            </a:r>
          </a:p>
          <a:p>
            <a:pPr>
              <a:buFontTx/>
              <a:buChar char="-"/>
            </a:pPr>
            <a:r>
              <a:rPr lang="ru-RU" sz="2400" b="1" dirty="0"/>
              <a:t> формулирование цели</a:t>
            </a:r>
          </a:p>
          <a:p>
            <a:pPr>
              <a:buFontTx/>
              <a:buChar char="-"/>
            </a:pPr>
            <a:r>
              <a:rPr lang="ru-RU" sz="2400" b="1" dirty="0"/>
              <a:t> сбор определенного количества данных по теме</a:t>
            </a:r>
            <a:endParaRPr lang="ru-RU" sz="2400" i="1" dirty="0"/>
          </a:p>
          <a:p>
            <a:pPr>
              <a:buFontTx/>
              <a:buChar char="-"/>
            </a:pPr>
            <a:r>
              <a:rPr lang="ru-RU" sz="2400" b="1" dirty="0"/>
              <a:t> формулировка выводов </a:t>
            </a:r>
          </a:p>
          <a:p>
            <a:pPr>
              <a:buFontTx/>
              <a:buChar char="-"/>
            </a:pPr>
            <a:r>
              <a:rPr lang="ru-RU" sz="2400" b="1" dirty="0"/>
              <a:t> аналитика и обработка информации</a:t>
            </a:r>
            <a:endParaRPr lang="ru-RU" sz="2400" i="1" dirty="0"/>
          </a:p>
          <a:p>
            <a:pPr>
              <a:buFontTx/>
              <a:buChar char="-"/>
            </a:pPr>
            <a:r>
              <a:rPr lang="ru-RU" sz="2400" b="1" dirty="0"/>
              <a:t> построение доступной визуализации</a:t>
            </a:r>
            <a:r>
              <a:rPr lang="ru-RU" sz="2400" dirty="0"/>
              <a:t> (</a:t>
            </a:r>
            <a:r>
              <a:rPr lang="ru-RU" sz="2400" i="1" dirty="0"/>
              <a:t>материал компонуется, приводится в красивый наглядный вид, выбирается формат)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2312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0C36F-B8EA-4D2A-B427-E144DE0CABDB}"/>
              </a:ext>
            </a:extLst>
          </p:cNvPr>
          <p:cNvSpPr txBox="1"/>
          <p:nvPr/>
        </p:nvSpPr>
        <p:spPr>
          <a:xfrm>
            <a:off x="1919536" y="476672"/>
            <a:ext cx="8064896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Направления использования </a:t>
            </a:r>
            <a:r>
              <a:rPr lang="ru-RU" sz="3200" b="1" dirty="0" err="1"/>
              <a:t>инфографики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847528" y="1412778"/>
            <a:ext cx="8424936" cy="53245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800" dirty="0"/>
              <a:t>Организация целенаправленного восприятия информации</a:t>
            </a:r>
          </a:p>
          <a:p>
            <a:pPr>
              <a:buFontTx/>
              <a:buChar char="-"/>
            </a:pPr>
            <a:r>
              <a:rPr lang="ru-RU" sz="2800" dirty="0"/>
              <a:t>Запоминание информации с опорой на графические образы</a:t>
            </a:r>
          </a:p>
          <a:p>
            <a:pPr>
              <a:buFontTx/>
              <a:buChar char="-"/>
            </a:pPr>
            <a:r>
              <a:rPr lang="ru-RU" sz="2800" dirty="0"/>
              <a:t>Отображение существенных фактов для понимания материала</a:t>
            </a:r>
          </a:p>
          <a:p>
            <a:pPr>
              <a:buFontTx/>
              <a:buChar char="-"/>
            </a:pPr>
            <a:r>
              <a:rPr lang="ru-RU" sz="2800" dirty="0"/>
              <a:t>Способ делиться знаниями, информацией и результатами исследований</a:t>
            </a:r>
          </a:p>
          <a:p>
            <a:pPr>
              <a:buFontTx/>
              <a:buChar char="-"/>
            </a:pPr>
            <a:r>
              <a:rPr lang="ru-RU" sz="2800" dirty="0"/>
              <a:t>Развитие критического мышления</a:t>
            </a:r>
          </a:p>
          <a:p>
            <a:pPr>
              <a:buFontTx/>
              <a:buChar char="-"/>
            </a:pPr>
            <a:r>
              <a:rPr lang="ru-RU" sz="2800" dirty="0"/>
              <a:t>Формирование навыков функционального чтения</a:t>
            </a:r>
          </a:p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566248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0C36F-B8EA-4D2A-B427-E144DE0CABDB}"/>
              </a:ext>
            </a:extLst>
          </p:cNvPr>
          <p:cNvSpPr txBox="1"/>
          <p:nvPr/>
        </p:nvSpPr>
        <p:spPr>
          <a:xfrm>
            <a:off x="1703512" y="260648"/>
            <a:ext cx="475252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 err="1"/>
              <a:t>Инфографика</a:t>
            </a:r>
            <a:r>
              <a:rPr lang="ru-RU" sz="3200" b="1" dirty="0"/>
              <a:t> на уроках литературы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62062" y="1484785"/>
            <a:ext cx="5749962" cy="45243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/>
              <a:t>Найти 5-10 интересных фактов, событий в биографии героя</a:t>
            </a:r>
          </a:p>
          <a:p>
            <a:pPr>
              <a:buFontTx/>
              <a:buChar char="-"/>
            </a:pPr>
            <a:r>
              <a:rPr lang="ru-RU" sz="2400" dirty="0"/>
              <a:t>Проверить источник на истинность (найти подтверждение в источнике)</a:t>
            </a:r>
          </a:p>
          <a:p>
            <a:pPr>
              <a:buFontTx/>
              <a:buChar char="-"/>
            </a:pPr>
            <a:r>
              <a:rPr lang="ru-RU" sz="2400" dirty="0"/>
              <a:t>Составить краткое резюме, используя </a:t>
            </a:r>
            <a:r>
              <a:rPr lang="ru-RU" sz="2400" dirty="0" err="1"/>
              <a:t>инфографику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Составить </a:t>
            </a:r>
            <a:r>
              <a:rPr lang="ru-RU" sz="2400" dirty="0" err="1"/>
              <a:t>анкету-опросник</a:t>
            </a:r>
            <a:r>
              <a:rPr lang="ru-RU" sz="2400" dirty="0"/>
              <a:t>, используя </a:t>
            </a:r>
            <a:r>
              <a:rPr lang="ru-RU" sz="2400" dirty="0" err="1"/>
              <a:t>инфографику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Создание графического портрета по тексту</a:t>
            </a:r>
          </a:p>
          <a:p>
            <a:pPr>
              <a:buFontTx/>
              <a:buChar char="-"/>
            </a:pPr>
            <a:r>
              <a:rPr lang="ru-RU" sz="2400" dirty="0"/>
              <a:t>Рефлексия «Что особенно запомнилось в данной </a:t>
            </a:r>
            <a:r>
              <a:rPr lang="ru-RU" sz="2400" dirty="0" err="1"/>
              <a:t>инфографике</a:t>
            </a:r>
            <a:r>
              <a:rPr lang="ru-RU" sz="2400" dirty="0"/>
              <a:t>?»</a:t>
            </a:r>
          </a:p>
        </p:txBody>
      </p:sp>
      <p:pic>
        <p:nvPicPr>
          <p:cNvPr id="27650" name="Picture 2" descr="C:\Users\Пользователь\Desktop\Сыроватская\Я\2023 год\22.08 23 г. ФГ обл семинар выступл\e299c30c340a3e97bfd701bf37d8c6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2065" y="83200"/>
            <a:ext cx="3855891" cy="6774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49924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119541" y="124813"/>
            <a:ext cx="8362950" cy="66243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ru-RU" altLang="ru-RU" b="1" dirty="0"/>
              <a:t>Создание опорных конспектов</a:t>
            </a:r>
          </a:p>
          <a:p>
            <a:pPr marL="0" indent="0">
              <a:lnSpc>
                <a:spcPct val="80000"/>
              </a:lnSpc>
              <a:buNone/>
            </a:pPr>
            <a:endParaRPr lang="ru-RU" altLang="ru-RU" b="1" i="1" u="sng" dirty="0"/>
          </a:p>
        </p:txBody>
      </p:sp>
      <p:sp>
        <p:nvSpPr>
          <p:cNvPr id="124" name="Овал 123"/>
          <p:cNvSpPr/>
          <p:nvPr/>
        </p:nvSpPr>
        <p:spPr>
          <a:xfrm>
            <a:off x="4949943" y="2291022"/>
            <a:ext cx="2143140" cy="1143008"/>
          </a:xfrm>
          <a:prstGeom prst="ellipse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b" anchorCtr="0">
            <a:noAutofit/>
          </a:bodyPr>
          <a:lstStyle/>
          <a:p>
            <a:pPr algn="ctr"/>
            <a:endParaRPr lang="ru-RU" sz="1400" dirty="0"/>
          </a:p>
        </p:txBody>
      </p:sp>
      <p:cxnSp>
        <p:nvCxnSpPr>
          <p:cNvPr id="126" name="Прямая со стрелкой 125"/>
          <p:cNvCxnSpPr/>
          <p:nvPr/>
        </p:nvCxnSpPr>
        <p:spPr>
          <a:xfrm flipV="1">
            <a:off x="6933435" y="2759260"/>
            <a:ext cx="1373668" cy="5551"/>
          </a:xfrm>
          <a:prstGeom prst="straightConnector1">
            <a:avLst/>
          </a:prstGeom>
          <a:ln>
            <a:solidFill>
              <a:srgbClr val="FF616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Овал 126"/>
          <p:cNvSpPr/>
          <p:nvPr/>
        </p:nvSpPr>
        <p:spPr>
          <a:xfrm>
            <a:off x="8568224" y="2416831"/>
            <a:ext cx="1193122" cy="579327"/>
          </a:xfrm>
          <a:prstGeom prst="ellipse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00" dirty="0"/>
              <a:t>Общество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7024694" y="2357431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Главный конфликт</a:t>
            </a:r>
          </a:p>
        </p:txBody>
      </p:sp>
      <p:cxnSp>
        <p:nvCxnSpPr>
          <p:cNvPr id="129" name="Прямая со стрелкой 128"/>
          <p:cNvCxnSpPr/>
          <p:nvPr/>
        </p:nvCxnSpPr>
        <p:spPr>
          <a:xfrm flipV="1">
            <a:off x="7051814" y="1742846"/>
            <a:ext cx="945893" cy="571107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Овал 129"/>
          <p:cNvSpPr/>
          <p:nvPr/>
        </p:nvSpPr>
        <p:spPr>
          <a:xfrm>
            <a:off x="8228758" y="1025987"/>
            <a:ext cx="2214578" cy="1032770"/>
          </a:xfrm>
          <a:prstGeom prst="ellipse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131" name="TextBox 130"/>
          <p:cNvSpPr txBox="1"/>
          <p:nvPr/>
        </p:nvSpPr>
        <p:spPr>
          <a:xfrm>
            <a:off x="8632049" y="1099113"/>
            <a:ext cx="1643074" cy="26161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sz="1100" b="1" dirty="0"/>
              <a:t>Жанровая система:</a:t>
            </a:r>
          </a:p>
        </p:txBody>
      </p:sp>
      <p:cxnSp>
        <p:nvCxnSpPr>
          <p:cNvPr id="132" name="Прямая со стрелкой 131"/>
          <p:cNvCxnSpPr>
            <a:stCxn id="124" idx="2"/>
          </p:cNvCxnSpPr>
          <p:nvPr/>
        </p:nvCxnSpPr>
        <p:spPr>
          <a:xfrm flipH="1" flipV="1">
            <a:off x="4307001" y="2835728"/>
            <a:ext cx="642943" cy="26799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>
          <a:xfrm>
            <a:off x="1732622" y="1916797"/>
            <a:ext cx="2379314" cy="1311837"/>
          </a:xfrm>
          <a:prstGeom prst="ellipse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</a:rPr>
              <a:t>Романтический герой:</a:t>
            </a:r>
          </a:p>
          <a:p>
            <a:pPr algn="ctr"/>
            <a:r>
              <a:rPr lang="ru-RU" sz="1100" dirty="0"/>
              <a:t>Личность сложная, страстная, бесконечная, как вселенная, с внутренним миром, полным противоречий.</a:t>
            </a:r>
          </a:p>
        </p:txBody>
      </p:sp>
      <p:cxnSp>
        <p:nvCxnSpPr>
          <p:cNvPr id="134" name="Прямая со стрелкой 133"/>
          <p:cNvCxnSpPr>
            <a:stCxn id="133" idx="4"/>
          </p:cNvCxnSpPr>
          <p:nvPr/>
        </p:nvCxnSpPr>
        <p:spPr>
          <a:xfrm flipH="1">
            <a:off x="2895643" y="3228634"/>
            <a:ext cx="26636" cy="499627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786803" y="3656444"/>
            <a:ext cx="2071702" cy="830997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Жизнь духа, яркие сильные чувства, всепоглощающие страсти, тайные движения души</a:t>
            </a:r>
          </a:p>
        </p:txBody>
      </p:sp>
      <p:sp>
        <p:nvSpPr>
          <p:cNvPr id="136" name="Прямоугольник 135"/>
          <p:cNvSpPr/>
          <p:nvPr/>
        </p:nvSpPr>
        <p:spPr>
          <a:xfrm>
            <a:off x="4952992" y="3714752"/>
            <a:ext cx="2143140" cy="35719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Этапы развития</a:t>
            </a:r>
          </a:p>
        </p:txBody>
      </p:sp>
      <p:cxnSp>
        <p:nvCxnSpPr>
          <p:cNvPr id="137" name="Прямая со стрелкой 136"/>
          <p:cNvCxnSpPr/>
          <p:nvPr/>
        </p:nvCxnSpPr>
        <p:spPr>
          <a:xfrm rot="10800000" flipV="1">
            <a:off x="4310050" y="4000504"/>
            <a:ext cx="571504" cy="500066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 стрелкой 137"/>
          <p:cNvCxnSpPr/>
          <p:nvPr/>
        </p:nvCxnSpPr>
        <p:spPr>
          <a:xfrm rot="5400000">
            <a:off x="5988843" y="4321975"/>
            <a:ext cx="500066" cy="1588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/>
          <p:cNvCxnSpPr/>
          <p:nvPr/>
        </p:nvCxnSpPr>
        <p:spPr>
          <a:xfrm rot="16200000" flipH="1">
            <a:off x="6881818" y="3286124"/>
            <a:ext cx="1000132" cy="1000132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Прямоугольник 139"/>
          <p:cNvSpPr/>
          <p:nvPr/>
        </p:nvSpPr>
        <p:spPr>
          <a:xfrm>
            <a:off x="3452794" y="4572008"/>
            <a:ext cx="1571636" cy="35719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Начальный </a:t>
            </a:r>
          </a:p>
          <a:p>
            <a:pPr algn="ctr"/>
            <a:r>
              <a:rPr lang="ru-RU" sz="1200" dirty="0"/>
              <a:t>1801-1815</a:t>
            </a:r>
          </a:p>
        </p:txBody>
      </p:sp>
      <p:sp>
        <p:nvSpPr>
          <p:cNvPr id="141" name="Прямоугольник 140"/>
          <p:cNvSpPr/>
          <p:nvPr/>
        </p:nvSpPr>
        <p:spPr>
          <a:xfrm>
            <a:off x="5738810" y="4572008"/>
            <a:ext cx="1571636" cy="35719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Период развития</a:t>
            </a:r>
          </a:p>
          <a:p>
            <a:pPr algn="ctr"/>
            <a:r>
              <a:rPr lang="ru-RU" sz="1100" dirty="0"/>
              <a:t>1816-1825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8024826" y="4572008"/>
            <a:ext cx="1571636" cy="35719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Расцвет романтизма </a:t>
            </a:r>
            <a:r>
              <a:rPr lang="en-US" sz="1100" dirty="0"/>
              <a:t>I </a:t>
            </a:r>
            <a:r>
              <a:rPr lang="ru-RU" sz="1100" dirty="0"/>
              <a:t>треть </a:t>
            </a:r>
            <a:r>
              <a:rPr lang="en-US" sz="1100" dirty="0"/>
              <a:t>XIX</a:t>
            </a:r>
            <a:endParaRPr lang="ru-RU" sz="1100" dirty="0"/>
          </a:p>
        </p:txBody>
      </p:sp>
      <p:cxnSp>
        <p:nvCxnSpPr>
          <p:cNvPr id="143" name="Прямая со стрелкой 142"/>
          <p:cNvCxnSpPr/>
          <p:nvPr/>
        </p:nvCxnSpPr>
        <p:spPr>
          <a:xfrm rot="10800000" flipV="1">
            <a:off x="3024166" y="4929198"/>
            <a:ext cx="428628" cy="214314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 стрелкой 143"/>
          <p:cNvCxnSpPr/>
          <p:nvPr/>
        </p:nvCxnSpPr>
        <p:spPr>
          <a:xfrm rot="5400000">
            <a:off x="4202893" y="5107793"/>
            <a:ext cx="357190" cy="1588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881158" y="5143512"/>
            <a:ext cx="16555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В.А. Жуковский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3738546" y="5143512"/>
            <a:ext cx="1597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К.Н. Батюшков</a:t>
            </a:r>
          </a:p>
        </p:txBody>
      </p:sp>
      <p:sp>
        <p:nvSpPr>
          <p:cNvPr id="147" name="Прямоугольник 146"/>
          <p:cNvSpPr/>
          <p:nvPr/>
        </p:nvSpPr>
        <p:spPr>
          <a:xfrm>
            <a:off x="1666844" y="5500702"/>
            <a:ext cx="1857388" cy="1214422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Жалобы на несовершенные надежды, грусть по утраченному счастью, прелесть воспоминаний, жизнь сердца</a:t>
            </a:r>
          </a:p>
        </p:txBody>
      </p:sp>
      <p:sp>
        <p:nvSpPr>
          <p:cNvPr id="148" name="Прямоугольник 147"/>
          <p:cNvSpPr/>
          <p:nvPr/>
        </p:nvSpPr>
        <p:spPr>
          <a:xfrm>
            <a:off x="3667108" y="5500702"/>
            <a:ext cx="1643074" cy="1214422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Стремление к утонченным удовольствиям, ощущение радости бытия</a:t>
            </a:r>
          </a:p>
        </p:txBody>
      </p:sp>
      <p:sp>
        <p:nvSpPr>
          <p:cNvPr id="149" name="Прямоугольник 148"/>
          <p:cNvSpPr/>
          <p:nvPr/>
        </p:nvSpPr>
        <p:spPr>
          <a:xfrm>
            <a:off x="5667372" y="5214950"/>
            <a:ext cx="1643074" cy="1500198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ОВ 1812 г. подъем национального сознания, патриотизма  интерес к отечественной истории и жизни народа. Исследования фольклора(Южные поэмы Пушкина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7524760" y="5214950"/>
            <a:ext cx="3000396" cy="1428760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К.Ф Рылеев, Б.К. Кюхельбекер, А.И Одоевский, Ф.И. Тютчев, Е.А. Баратынский, А.С Пушкин, М.Ю.Лермонтов, Н.В Гоголь</a:t>
            </a:r>
          </a:p>
          <a:p>
            <a:pPr algn="ctr"/>
            <a:r>
              <a:rPr lang="ru-RU" sz="1100" dirty="0"/>
              <a:t>Предельное развитие романтического конфликта. Взаимосвязь противоположных начал - добра и зла, проблемы человеческого существования</a:t>
            </a:r>
          </a:p>
        </p:txBody>
      </p:sp>
      <p:sp>
        <p:nvSpPr>
          <p:cNvPr id="151" name="TextBox 150"/>
          <p:cNvSpPr txBox="1"/>
          <p:nvPr/>
        </p:nvSpPr>
        <p:spPr>
          <a:xfrm rot="2724512">
            <a:off x="6730497" y="3406372"/>
            <a:ext cx="15928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В области языка -приближение к народному</a:t>
            </a:r>
          </a:p>
        </p:txBody>
      </p:sp>
      <p:cxnSp>
        <p:nvCxnSpPr>
          <p:cNvPr id="152" name="Прямая со стрелкой 151"/>
          <p:cNvCxnSpPr/>
          <p:nvPr/>
        </p:nvCxnSpPr>
        <p:spPr>
          <a:xfrm rot="5400000">
            <a:off x="9055509" y="3079911"/>
            <a:ext cx="285752" cy="1588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8339351" y="3261525"/>
            <a:ext cx="2143140" cy="1000132"/>
          </a:xfrm>
          <a:prstGeom prst="rect">
            <a:avLst/>
          </a:prstGeom>
          <a:solidFill>
            <a:srgbClr val="FF616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/>
              <a:t>«Беспощадно требовательные к обществу, личности, миру, они безудержны в своем отрицание, в своих мечтах»</a:t>
            </a:r>
          </a:p>
          <a:p>
            <a:pPr algn="r"/>
            <a:r>
              <a:rPr lang="ru-RU" sz="1050" dirty="0"/>
              <a:t> А. Блок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4427382" y="663510"/>
            <a:ext cx="33067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/>
              <a:t>Влияние английских романтиков</a:t>
            </a:r>
          </a:p>
        </p:txBody>
      </p:sp>
      <p:cxnSp>
        <p:nvCxnSpPr>
          <p:cNvPr id="155" name="Прямая со стрелкой 154"/>
          <p:cNvCxnSpPr/>
          <p:nvPr/>
        </p:nvCxnSpPr>
        <p:spPr>
          <a:xfrm flipH="1">
            <a:off x="5946454" y="1033444"/>
            <a:ext cx="73684" cy="792007"/>
          </a:xfrm>
          <a:prstGeom prst="straightConnector1">
            <a:avLst/>
          </a:prstGeom>
          <a:ln>
            <a:solidFill>
              <a:srgbClr val="FF61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4788711" y="991817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Д.Т. Байрон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6064192" y="1009105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Б.П.Шелли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788712" y="1322287"/>
            <a:ext cx="1231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/>
              <a:t>Мироощущение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021613" y="1276959"/>
            <a:ext cx="2286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Утверждение свободы личности, стремление помочь обездоленным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973462" y="178823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Индивидуализм</a:t>
            </a:r>
          </a:p>
          <a:p>
            <a:pPr algn="ctr"/>
            <a:r>
              <a:rPr lang="ru-RU" sz="1200" dirty="0"/>
              <a:t>Трагическая обреченность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4980111" y="2642955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u="sng" dirty="0">
                <a:solidFill>
                  <a:schemeClr val="bg1"/>
                </a:solidFill>
              </a:rPr>
              <a:t>Романтизм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8264477" y="1297931"/>
            <a:ext cx="214314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</a:rPr>
              <a:t>исторический роман,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фантастическая повесть, элегия,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лиро-эпическая поэма,</a:t>
            </a:r>
          </a:p>
          <a:p>
            <a:pPr algn="ctr"/>
            <a:r>
              <a:rPr lang="ru-RU" sz="1100" dirty="0">
                <a:solidFill>
                  <a:schemeClr val="bg1"/>
                </a:solidFill>
              </a:rPr>
              <a:t>баллада</a:t>
            </a:r>
          </a:p>
        </p:txBody>
      </p:sp>
      <p:cxnSp>
        <p:nvCxnSpPr>
          <p:cNvPr id="164" name="Прямая соединительная линия 163"/>
          <p:cNvCxnSpPr>
            <a:stCxn id="124" idx="4"/>
            <a:endCxn id="136" idx="0"/>
          </p:cNvCxnSpPr>
          <p:nvPr/>
        </p:nvCxnSpPr>
        <p:spPr>
          <a:xfrm>
            <a:off x="6021514" y="3434030"/>
            <a:ext cx="3049" cy="280722"/>
          </a:xfrm>
          <a:prstGeom prst="line">
            <a:avLst/>
          </a:prstGeom>
          <a:ln>
            <a:solidFill>
              <a:srgbClr val="FF61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0219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0C36F-B8EA-4D2A-B427-E144DE0CABDB}"/>
              </a:ext>
            </a:extLst>
          </p:cNvPr>
          <p:cNvSpPr txBox="1"/>
          <p:nvPr/>
        </p:nvSpPr>
        <p:spPr>
          <a:xfrm>
            <a:off x="1703512" y="260649"/>
            <a:ext cx="878497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b="1" dirty="0" err="1"/>
              <a:t>Инфографика</a:t>
            </a:r>
            <a:r>
              <a:rPr lang="ru-RU" sz="3200" b="1" dirty="0"/>
              <a:t> на уроках русского языка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6561" y="1052736"/>
            <a:ext cx="4928818" cy="378565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/>
              <a:t>Проверить источник на истинность (найти подтверждение в источнике)</a:t>
            </a:r>
          </a:p>
          <a:p>
            <a:pPr>
              <a:buFontTx/>
              <a:buChar char="-"/>
            </a:pPr>
            <a:r>
              <a:rPr lang="ru-RU" sz="2400" dirty="0"/>
              <a:t>Обобщить </a:t>
            </a:r>
          </a:p>
          <a:p>
            <a:pPr>
              <a:buFontTx/>
              <a:buChar char="-"/>
            </a:pPr>
            <a:r>
              <a:rPr lang="ru-RU" sz="2400" dirty="0"/>
              <a:t>Составить план ответа</a:t>
            </a:r>
          </a:p>
          <a:p>
            <a:pPr>
              <a:buFontTx/>
              <a:buChar char="-"/>
            </a:pPr>
            <a:r>
              <a:rPr lang="ru-RU" sz="2400" dirty="0"/>
              <a:t>Составить </a:t>
            </a:r>
            <a:r>
              <a:rPr lang="ru-RU" sz="2400" dirty="0" err="1"/>
              <a:t>анкету-опросник</a:t>
            </a:r>
            <a:r>
              <a:rPr lang="ru-RU" sz="2400" dirty="0"/>
              <a:t>, используя </a:t>
            </a:r>
            <a:r>
              <a:rPr lang="ru-RU" sz="2400" dirty="0" err="1"/>
              <a:t>инфографику</a:t>
            </a:r>
            <a:endParaRPr lang="ru-RU" sz="2400" dirty="0"/>
          </a:p>
          <a:p>
            <a:pPr>
              <a:buFontTx/>
              <a:buChar char="-"/>
            </a:pPr>
            <a:r>
              <a:rPr lang="ru-RU" sz="2400" dirty="0"/>
              <a:t>Рефлексия «Что особенно запомнилось в данной </a:t>
            </a:r>
            <a:r>
              <a:rPr lang="ru-RU" sz="2400" dirty="0" err="1"/>
              <a:t>инфографике</a:t>
            </a:r>
            <a:r>
              <a:rPr lang="ru-RU" sz="2400" dirty="0"/>
              <a:t>?»</a:t>
            </a:r>
          </a:p>
        </p:txBody>
      </p:sp>
      <p:pic>
        <p:nvPicPr>
          <p:cNvPr id="30722" name="Picture 2" descr="https://fsd.multiurok.ru/html/2017/03/09/s_58c17013c358e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293" y="981961"/>
            <a:ext cx="5591944" cy="5454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2498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5600" y="548681"/>
            <a:ext cx="7273240" cy="47609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59966" y="5735524"/>
            <a:ext cx="60928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dirty="0">
                <a:latin typeface="Calibri"/>
                <a:cs typeface="Calibri"/>
              </a:rPr>
              <a:t>6</a:t>
            </a:r>
            <a:r>
              <a:rPr spc="-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класс</a:t>
            </a:r>
            <a:r>
              <a:rPr spc="-2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тема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«Имя</a:t>
            </a:r>
            <a:r>
              <a:rPr spc="-20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числительное»</a:t>
            </a:r>
            <a:endParaRPr dirty="0">
              <a:latin typeface="Calibri"/>
              <a:cs typeface="Calibri"/>
            </a:endParaRPr>
          </a:p>
          <a:p>
            <a:pPr marL="12700"/>
            <a:r>
              <a:rPr dirty="0">
                <a:latin typeface="Calibri"/>
                <a:cs typeface="Calibri"/>
              </a:rPr>
              <a:t>- </a:t>
            </a:r>
            <a:r>
              <a:rPr spc="-10" dirty="0">
                <a:latin typeface="Calibri"/>
                <a:cs typeface="Calibri"/>
              </a:rPr>
              <a:t>Составьте</a:t>
            </a:r>
            <a:r>
              <a:rPr spc="10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5 </a:t>
            </a:r>
            <a:r>
              <a:rPr spc="-10" dirty="0">
                <a:latin typeface="Calibri"/>
                <a:cs typeface="Calibri"/>
              </a:rPr>
              <a:t>предложений,</a:t>
            </a:r>
            <a:r>
              <a:rPr spc="35" dirty="0">
                <a:latin typeface="Calibri"/>
                <a:cs typeface="Calibri"/>
              </a:rPr>
              <a:t> </a:t>
            </a:r>
            <a:r>
              <a:rPr spc="-10" dirty="0">
                <a:latin typeface="Calibri"/>
                <a:cs typeface="Calibri"/>
              </a:rPr>
              <a:t>числительные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spc="-5" dirty="0">
                <a:latin typeface="Calibri"/>
                <a:cs typeface="Calibri"/>
              </a:rPr>
              <a:t>запишите </a:t>
            </a:r>
            <a:r>
              <a:rPr dirty="0">
                <a:latin typeface="Calibri"/>
                <a:cs typeface="Calibri"/>
              </a:rPr>
              <a:t>словами.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2848" y="0"/>
            <a:ext cx="4483384" cy="685190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76265" y="586182"/>
            <a:ext cx="4049395" cy="514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Приём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«Верно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–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неверно»</a:t>
            </a:r>
            <a:endParaRPr sz="240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/>
            <a:r>
              <a:rPr sz="2400" dirty="0">
                <a:latin typeface="Calibri"/>
                <a:cs typeface="Calibri"/>
              </a:rPr>
              <a:t>-Самые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строгие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требования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spc="-10" dirty="0">
                <a:latin typeface="Calibri"/>
                <a:cs typeface="Calibri"/>
              </a:rPr>
              <a:t>здоровью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предъявляют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призывникам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10" dirty="0">
                <a:latin typeface="Calibri"/>
                <a:cs typeface="Calibri"/>
              </a:rPr>
              <a:t> войска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ВДВ.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spc="-5" dirty="0">
                <a:latin typeface="Calibri"/>
                <a:cs typeface="Calibri"/>
              </a:rPr>
              <a:t>-Отклонения</a:t>
            </a:r>
            <a:r>
              <a:rPr sz="2400" dirty="0">
                <a:latin typeface="Calibri"/>
                <a:cs typeface="Calibri"/>
              </a:rPr>
              <a:t> 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состоянии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spc="-10" dirty="0">
                <a:latin typeface="Calibri"/>
                <a:cs typeface="Calibri"/>
              </a:rPr>
              <a:t>здоровья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могут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быть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spc="-5" dirty="0">
                <a:latin typeface="Calibri"/>
                <a:cs typeface="Calibri"/>
              </a:rPr>
              <a:t>призывников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танковые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12700"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инженерные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войска.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spc="-5" dirty="0">
                <a:latin typeface="Calibri"/>
                <a:cs typeface="Calibri"/>
              </a:rPr>
              <a:t>-Существует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категорий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spc="-15" dirty="0">
                <a:latin typeface="Calibri"/>
                <a:cs typeface="Calibri"/>
              </a:rPr>
              <a:t>годности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призывников.</a:t>
            </a:r>
            <a:endParaRPr sz="2400">
              <a:latin typeface="Calibri"/>
              <a:cs typeface="Calibri"/>
            </a:endParaRPr>
          </a:p>
          <a:p>
            <a:pPr marL="12700"/>
            <a:r>
              <a:rPr sz="2400" dirty="0">
                <a:latin typeface="Calibri"/>
                <a:cs typeface="Calibri"/>
              </a:rPr>
              <a:t>-Призывник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танковые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войска</a:t>
            </a:r>
            <a:endParaRPr sz="2400">
              <a:latin typeface="Calibri"/>
              <a:cs typeface="Calibri"/>
            </a:endParaRPr>
          </a:p>
          <a:p>
            <a:pPr marL="12700" marR="593090">
              <a:spcBef>
                <a:spcPts val="5"/>
              </a:spcBef>
            </a:pPr>
            <a:r>
              <a:rPr sz="2400" spc="-10" dirty="0">
                <a:latin typeface="Calibri"/>
                <a:cs typeface="Calibri"/>
              </a:rPr>
              <a:t>не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может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быть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тяжелее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84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килограммов.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46B17F-5968-4450-A3B7-9B7E8B1F6AF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7528" y="836712"/>
            <a:ext cx="4321234" cy="3136168"/>
          </a:xfrm>
          <a:prstGeom prst="rect">
            <a:avLst/>
          </a:prstGeom>
        </p:spPr>
      </p:pic>
      <p:pic>
        <p:nvPicPr>
          <p:cNvPr id="2050" name="Picture 2" descr="https://s00.yaplakal.com/pics/pics_original/8/1/5/1581351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99857" y="3789041"/>
            <a:ext cx="5632305" cy="28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13064" y="116632"/>
            <a:ext cx="11065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Инфографика</a:t>
            </a:r>
            <a:r>
              <a:rPr lang="ru-RU" sz="3200" b="1" dirty="0"/>
              <a:t> на уроках географии</a:t>
            </a:r>
          </a:p>
        </p:txBody>
      </p:sp>
    </p:spTree>
    <p:extLst>
      <p:ext uri="{BB962C8B-B14F-4D97-AF65-F5344CB8AC3E}">
        <p14:creationId xmlns:p14="http://schemas.microsoft.com/office/powerpoint/2010/main" xmlns="" val="14125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99163" y="183007"/>
            <a:ext cx="10515600" cy="1823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1383" y="1494349"/>
            <a:ext cx="9474460" cy="3125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E214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253" y="509666"/>
            <a:ext cx="88467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GraphikLCG-Regular"/>
              </a:rPr>
              <a:t>Шесть составляющих функциональной грамотности: </a:t>
            </a:r>
          </a:p>
          <a:p>
            <a:endParaRPr lang="ru-RU" sz="4000" dirty="0">
              <a:solidFill>
                <a:srgbClr val="000000"/>
              </a:solidFill>
              <a:latin typeface="GraphikLCG-Regular"/>
            </a:endParaRPr>
          </a:p>
          <a:p>
            <a:r>
              <a:rPr lang="ru-RU" sz="4000" b="1" dirty="0">
                <a:solidFill>
                  <a:srgbClr val="000000"/>
                </a:solidFill>
                <a:latin typeface="var(--stk-f--b_family)"/>
              </a:rPr>
              <a:t>Математическая</a:t>
            </a:r>
          </a:p>
          <a:p>
            <a:r>
              <a:rPr lang="ru-RU" sz="4000" b="1" dirty="0">
                <a:solidFill>
                  <a:srgbClr val="000000"/>
                </a:solidFill>
                <a:latin typeface="var(--stk-f--b_family)"/>
              </a:rPr>
              <a:t>Читательская</a:t>
            </a:r>
          </a:p>
          <a:p>
            <a:r>
              <a:rPr lang="ru-RU" sz="4000" b="1" dirty="0">
                <a:solidFill>
                  <a:srgbClr val="000000"/>
                </a:solidFill>
                <a:latin typeface="var(--stk-f--b_family)"/>
              </a:rPr>
              <a:t>Естественно-научная </a:t>
            </a:r>
          </a:p>
          <a:p>
            <a:r>
              <a:rPr lang="ru-RU" sz="4000" b="1" dirty="0">
                <a:solidFill>
                  <a:srgbClr val="000000"/>
                </a:solidFill>
                <a:latin typeface="var(--stk-f--b_family)"/>
              </a:rPr>
              <a:t>Финансовая </a:t>
            </a:r>
          </a:p>
          <a:p>
            <a:r>
              <a:rPr lang="ru-RU" sz="4000" b="1" dirty="0">
                <a:solidFill>
                  <a:srgbClr val="000000"/>
                </a:solidFill>
                <a:latin typeface="var(--stk-f--b_family)"/>
              </a:rPr>
              <a:t>Глобальные компетенции</a:t>
            </a:r>
          </a:p>
          <a:p>
            <a:r>
              <a:rPr lang="ru-RU" sz="4000" b="1" dirty="0">
                <a:solidFill>
                  <a:srgbClr val="000000"/>
                </a:solidFill>
                <a:latin typeface="var(--stk-f--b_family)"/>
              </a:rPr>
              <a:t>Креативное мышление</a:t>
            </a:r>
            <a:r>
              <a:rPr lang="ru-RU" sz="4000" dirty="0">
                <a:solidFill>
                  <a:srgbClr val="000000"/>
                </a:solidFill>
                <a:latin typeface="GraphikLCG-Regular"/>
              </a:rPr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085803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c.pics.livejournal.com/ivan_ushenin/71197676/160440/160440_original.jp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Users\Asus\Desktop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95600" y="760467"/>
            <a:ext cx="6696744" cy="59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00668" y="116632"/>
            <a:ext cx="1229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Инфографика</a:t>
            </a:r>
            <a:r>
              <a:rPr lang="ru-RU" sz="3200" b="1" dirty="0"/>
              <a:t> на уроках обществознания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31693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sus\Desktop\3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83632" y="239688"/>
            <a:ext cx="6624736" cy="661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58122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распределить семейный бюджет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https://equity.today/kak-sostavit-semejnyj-byudzhet-tablicy.html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50/20/30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/>
            </a:r>
            <a:br>
              <a:rPr lang="ru-RU" sz="1800" b="1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Элизабет и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Амелия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Уоррен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авторы книги «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(в переводе «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ваше благосостояние: главный денежный план на всю жизнь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описывают простой, но эффективный способ составления бюджета. Вместо того, чтобы разбивать расходы семьи на 20 различных категорий, они рекомендуют разделить структуру бюджета на три главные составляющие:</a:t>
            </a:r>
          </a:p>
          <a:p>
            <a:pPr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50% дохода должны покрывать главные расходы, такие как оплата жилья, покупка продуктов, одежды и обуви, содержание автомобиля и т.д.</a:t>
            </a:r>
          </a:p>
          <a:p>
            <a:pPr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 ­­– необязательные траты: развлечения, поход в кафе, кино и т.д.;</a:t>
            </a:r>
          </a:p>
          <a:p>
            <a:pPr>
              <a:buFont typeface="+mj-lt"/>
              <a:buAutoNum type="arabicParenR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20% уходят на оплату кредитов </a:t>
            </a:r>
            <a:r>
              <a:rPr 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 долгов или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отложенных в качестве резерва.</a:t>
            </a:r>
          </a:p>
          <a:p>
            <a:pPr>
              <a:buFont typeface="+mj-lt"/>
              <a:buAutoNum type="arabicParenR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инфографику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рассчитайте структуру бюджета по совету Элизабет и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Амелия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Уоррен, авторы книги «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Worth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Ultimate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2953997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8251" y="1842722"/>
            <a:ext cx="8854684" cy="212838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181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Примеры заданий ОГЭ</a:t>
            </a:r>
            <a:br>
              <a:rPr lang="ru-RU" sz="4400" b="1" dirty="0">
                <a:solidFill>
                  <a:srgbClr val="181A3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181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таблицами и </a:t>
            </a:r>
            <a:r>
              <a:rPr lang="ru-RU" sz="4400" b="1" dirty="0" err="1">
                <a:solidFill>
                  <a:srgbClr val="181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инфоргафикой</a:t>
            </a:r>
            <a:r>
              <a:rPr lang="ru-RU" sz="4400" b="1" dirty="0">
                <a:solidFill>
                  <a:srgbClr val="181A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предметах разного цикла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607858" y="3053216"/>
            <a:ext cx="7585076" cy="19120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rgbClr val="1E21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51995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9628" y="103930"/>
            <a:ext cx="7343458" cy="675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459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340" y="215579"/>
            <a:ext cx="6483416" cy="692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1372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0410" y="219897"/>
            <a:ext cx="10515086" cy="622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23597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6801" y="836023"/>
            <a:ext cx="5809199" cy="47854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719764"/>
            <a:ext cx="5916367" cy="490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9557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42338" y="135452"/>
            <a:ext cx="10504782" cy="63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02560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1BA7A60-11F5-4FBA-AED4-DA3B674E6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Благодарим за внимание!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DA2D6B-E9DB-4746-9355-363D9D42B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63913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350" y="266699"/>
            <a:ext cx="10515600" cy="1823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входной диагностики</a:t>
            </a:r>
          </a:p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1383" y="1933543"/>
            <a:ext cx="9474460" cy="2686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1E21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ЧГ 41,98% (65 учащихся)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1E21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МГ 23,32% (68 учащихся)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800" dirty="0">
                <a:solidFill>
                  <a:srgbClr val="1E21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ЕНГ 32,46% (66 учащихся)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1E21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1E21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26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350" y="266700"/>
            <a:ext cx="105156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входной диагностики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9704" y="1011270"/>
            <a:ext cx="9474460" cy="538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1E21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63B42E8-9DEB-4433-908A-452B6A1A1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27698015"/>
              </p:ext>
            </p:extLst>
          </p:nvPr>
        </p:nvGraphicFramePr>
        <p:xfrm>
          <a:off x="699027" y="127445"/>
          <a:ext cx="9474460" cy="715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85352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350" y="266700"/>
            <a:ext cx="105156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входной диагностики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9704" y="1011270"/>
            <a:ext cx="9474460" cy="538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1E21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63B42E8-9DEB-4433-908A-452B6A1A1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28324600"/>
              </p:ext>
            </p:extLst>
          </p:nvPr>
        </p:nvGraphicFramePr>
        <p:xfrm>
          <a:off x="2032000" y="719666"/>
          <a:ext cx="8128000" cy="577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3887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4350" y="266700"/>
            <a:ext cx="10515600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входной диагностики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9704" y="1011270"/>
            <a:ext cx="9474460" cy="53895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>
              <a:solidFill>
                <a:srgbClr val="1E21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63B42E8-9DEB-4433-908A-452B6A1A10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43035405"/>
              </p:ext>
            </p:extLst>
          </p:nvPr>
        </p:nvGraphicFramePr>
        <p:xfrm>
          <a:off x="731185" y="821298"/>
          <a:ext cx="9549699" cy="5770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413445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62707" y="114310"/>
            <a:ext cx="10467241" cy="12064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338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ВЫЯВЛЕННЫЕ ПРОБЛЕМЫ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4705" y="1320800"/>
            <a:ext cx="167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270390" y="1320800"/>
            <a:ext cx="5334881" cy="3139321"/>
          </a:xfrm>
          <a:prstGeom prst="rect">
            <a:avLst/>
          </a:prstGeom>
          <a:solidFill>
            <a:srgbClr val="82287E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(направление - ЧГ): </a:t>
            </a: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1. Интерпретировать текст или его фрагмент, учитывая жанр или ситуацию функционирования текста 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2. Устанавливать связи между событиями или утверждениями (причинно-следственные отношения, отношения аргумент – контраргумент, тезис – пример, сходство – различие и др.)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38872" y="1357516"/>
            <a:ext cx="5155135" cy="2862322"/>
          </a:xfrm>
          <a:prstGeom prst="rect">
            <a:avLst/>
          </a:prstGeom>
          <a:solidFill>
            <a:srgbClr val="1B8E4B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(направление - ЕНГ): </a:t>
            </a:r>
          </a:p>
          <a:p>
            <a:r>
              <a:rPr lang="ru-RU" dirty="0"/>
              <a:t>1. Применять соответствующие естественно-научные знания для объяснения явления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2. Анализировать, интерпретировать данные и делать соответствующие выводы.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390" y="4120474"/>
            <a:ext cx="5334881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38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(направление - МГ): </a:t>
            </a:r>
          </a:p>
          <a:p>
            <a:r>
              <a:rPr lang="ru-RU" dirty="0"/>
              <a:t>1. Анализировать данные таблицы, выполнять вычисления с десятичными дробями, упорядочивать десятичные числа, располагать в порядке убывания на диаграмме.</a:t>
            </a:r>
            <a:endParaRPr lang="ru-RU" dirty="0">
              <a:solidFill>
                <a:srgbClr val="338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/>
              <a:t>2. Анализировать данные таблицы, находить нужную информацию в инфографике.</a:t>
            </a:r>
            <a:endParaRPr lang="ru-RU" dirty="0">
              <a:solidFill>
                <a:srgbClr val="338DC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38872" y="4120473"/>
            <a:ext cx="5155135" cy="2585323"/>
          </a:xfrm>
          <a:prstGeom prst="rect">
            <a:avLst/>
          </a:prstGeom>
          <a:solidFill>
            <a:srgbClr val="01E9EC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38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Проблема (направление – Образовательная среда): 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38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338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РЭШ</a:t>
            </a:r>
          </a:p>
          <a:p>
            <a:r>
              <a:rPr lang="ru-RU" dirty="0">
                <a:solidFill>
                  <a:srgbClr val="338DC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Риски: неготовность участников ОП к изменениям к содержанию деятельности на уроке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345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F5B0A6-925E-4221-B3A1-B66E3880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A83B4A2-DC4C-4322-9BC5-E939F189F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7974" y="0"/>
            <a:ext cx="7114926" cy="6858000"/>
          </a:xfrm>
        </p:spPr>
      </p:pic>
    </p:spTree>
    <p:extLst>
      <p:ext uri="{BB962C8B-B14F-4D97-AF65-F5344CB8AC3E}">
        <p14:creationId xmlns:p14="http://schemas.microsoft.com/office/powerpoint/2010/main" xmlns="" val="3383677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10C36F-B8EA-4D2A-B427-E144DE0CABDB}"/>
              </a:ext>
            </a:extLst>
          </p:cNvPr>
          <p:cNvSpPr txBox="1"/>
          <p:nvPr/>
        </p:nvSpPr>
        <p:spPr>
          <a:xfrm>
            <a:off x="1919536" y="476673"/>
            <a:ext cx="8064896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Инфогра́фика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графический способ подачи информации, данных и знаний, целью которого является быстро и чётко преподносить сложную информацию.</a:t>
            </a:r>
          </a:p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Инфографика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предполагает сворачивание больших объемов информации и представление ее в более компактном и интересном для читателя виде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CB8A50C-7492-42D3-BECD-A97D8CD2D6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7528" y="3284984"/>
            <a:ext cx="3581450" cy="25202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2FA0AE7-93A6-4957-966D-34CB14A2A8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663953" y="3212976"/>
            <a:ext cx="4877505" cy="34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899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908</TotalTime>
  <Words>931</Words>
  <Application>Microsoft Office PowerPoint</Application>
  <PresentationFormat>Произвольный</PresentationFormat>
  <Paragraphs>155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Дерево</vt:lpstr>
      <vt:lpstr>Приемы формирования функциональной грамотности на предметах филологического, математического и естественно-научного цикла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  Как правильно распределить семейный бюджет https://equity.today/kak-sostavit-semejnyj-byudzhet-tablicy.html Правило 50/20/30   </vt:lpstr>
      <vt:lpstr>Примеры заданий ОГЭ с таблицами и инфоргафикой на предметах разного цикла</vt:lpstr>
      <vt:lpstr>Слайд 24</vt:lpstr>
      <vt:lpstr>Слайд 25</vt:lpstr>
      <vt:lpstr>Слайд 26</vt:lpstr>
      <vt:lpstr>Слайд 27</vt:lpstr>
      <vt:lpstr>Слайд 28</vt:lpstr>
      <vt:lpstr>       Благодарим за внимание!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Наташечка</dc:creator>
  <cp:lastModifiedBy>Пользователь</cp:lastModifiedBy>
  <cp:revision>66</cp:revision>
  <cp:lastPrinted>2023-04-12T10:56:38Z</cp:lastPrinted>
  <dcterms:created xsi:type="dcterms:W3CDTF">2022-06-29T20:29:18Z</dcterms:created>
  <dcterms:modified xsi:type="dcterms:W3CDTF">2023-08-22T02:56:35Z</dcterms:modified>
</cp:coreProperties>
</file>