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3" r:id="rId4"/>
    <p:sldId id="275" r:id="rId5"/>
    <p:sldId id="276" r:id="rId6"/>
    <p:sldId id="277" r:id="rId7"/>
    <p:sldId id="278" r:id="rId8"/>
    <p:sldId id="281" r:id="rId9"/>
    <p:sldId id="279" r:id="rId10"/>
    <p:sldId id="282" r:id="rId11"/>
    <p:sldId id="283" r:id="rId12"/>
    <p:sldId id="269" r:id="rId13"/>
    <p:sldId id="257" r:id="rId14"/>
    <p:sldId id="261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quity.today/kak-sostavit-semejnyj-byudzhet-tablic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AE3FA5-B938-4C0E-BE65-03197D3A8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6" y="404664"/>
            <a:ext cx="8964488" cy="504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88BAC3-BD64-43F4-893D-AFBD492791F9}"/>
              </a:ext>
            </a:extLst>
          </p:cNvPr>
          <p:cNvSpPr txBox="1"/>
          <p:nvPr/>
        </p:nvSpPr>
        <p:spPr>
          <a:xfrm>
            <a:off x="323528" y="5602014"/>
            <a:ext cx="86409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это способность применять приобретённые знания, умения и навыки для решения жизненных задач в различных сферах.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22456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273240" cy="47609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5965" y="5735523"/>
            <a:ext cx="6092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тема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«Имя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числительное»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Составьте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10" dirty="0">
                <a:latin typeface="Calibri"/>
                <a:cs typeface="Calibri"/>
              </a:rPr>
              <a:t>предложений,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числительные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запишите </a:t>
            </a:r>
            <a:r>
              <a:rPr sz="1800" dirty="0">
                <a:latin typeface="Calibri"/>
                <a:cs typeface="Calibri"/>
              </a:rPr>
              <a:t>словами.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2232" cy="68519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2264" y="586181"/>
            <a:ext cx="404939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Приём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«Верно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неверно»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-Самые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строгие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требования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здоровью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предъявляют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призывникам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войска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ВДВ.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-Отклонения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состоянии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здоровья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могут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призывников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танковые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инженерные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войска.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-Существует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категорий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годности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призывников.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-Призывник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танковые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войска</a:t>
            </a:r>
            <a:endParaRPr sz="2400">
              <a:latin typeface="Calibri"/>
              <a:cs typeface="Calibri"/>
            </a:endParaRPr>
          </a:p>
          <a:p>
            <a:pPr marL="12700" marR="59309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не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может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тяжелее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84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килограммов.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46B17F-5968-4450-A3B7-9B7E8B1F6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836712"/>
            <a:ext cx="4321234" cy="3136168"/>
          </a:xfrm>
          <a:prstGeom prst="rect">
            <a:avLst/>
          </a:prstGeom>
        </p:spPr>
      </p:pic>
      <p:pic>
        <p:nvPicPr>
          <p:cNvPr id="2050" name="Picture 2" descr="https://s00.yaplakal.com/pics/pics_original/8/1/5/15813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5632305" cy="28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16632"/>
            <a:ext cx="690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Инфографика</a:t>
            </a:r>
            <a:r>
              <a:rPr lang="ru-RU" sz="3200" b="1" dirty="0" smtClean="0"/>
              <a:t> на уроках географии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125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делаете презентацию по обществознанию 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торговля России»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Интернете вы нашли диаграмму, которую хотите использовать. Но оказалось, если вставить картинку в слайд, то ее не видно. Вы решили использовать все данные диаграммы, но переписать их в виде таблицы. Придумайте и запишите форму таблицы, заполните таблицу. </a:t>
            </a:r>
          </a:p>
        </p:txBody>
      </p:sp>
    </p:spTree>
    <p:extLst>
      <p:ext uri="{BB962C8B-B14F-4D97-AF65-F5344CB8AC3E}">
        <p14:creationId xmlns:p14="http://schemas.microsoft.com/office/powerpoint/2010/main" xmlns="" val="29936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c.pics.livejournal.com/ivan_ushenin/71197676/160440/160440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Asus\Desktop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760467"/>
            <a:ext cx="6696744" cy="59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784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Инфографика</a:t>
            </a:r>
            <a:r>
              <a:rPr lang="ru-RU" sz="3200" b="1" dirty="0" smtClean="0"/>
              <a:t> на уроках обществознания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69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39688"/>
            <a:ext cx="6624736" cy="6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1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распределить семейный бюджет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https://equity.today/kak-sostavit-semejnyj-byudzhet-tablicy.html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50/20/30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Элизабет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Амелия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Уоррен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авторы книги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переводе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ваше благосостояние: главный денежный план на всю жизнь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описывают простой, но эффективный способ составления бюджета. Вместо того, чтобы разбивать расходы семьи на 20 различных категорий, они рекомендуют разделить структуру бюджета на три главные составляющие:</a:t>
            </a: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дохода должны покрывать главные расходы, такие как оплата жилья,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продуктов, одежды и обуви, содержание автомобиля и т.д.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­­– необязательные траты: развлечения, поход в кафе, кино и т.д.;</a:t>
            </a: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уходят на оплату кредитов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резерва.</a:t>
            </a:r>
          </a:p>
          <a:p>
            <a:pPr>
              <a:buFont typeface="+mj-lt"/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рассчитайте структуру бюджета по совету Элизабет 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Амелия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Уоррен, авторы книги «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9539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395536" y="476672"/>
            <a:ext cx="806489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Инфогра́фика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графический способ подачи информации, данных и знаний, целью которого является быстро и чётко преподносить сложную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сворачивание больших объемов информации и представление ее в более компактном и интересном для читателя виде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B8A50C-7492-42D3-BECD-A97D8CD2D6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284984"/>
            <a:ext cx="3581450" cy="2520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2FA0AE7-93A6-4957-966D-34CB14A2A8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3212976"/>
            <a:ext cx="4877505" cy="34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395536" y="476672"/>
            <a:ext cx="80648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www.clipartmax.com/png/full/249-2490428_mujer-clip-art-girl-thinking-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768658" cy="2376264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2555776" y="3429000"/>
            <a:ext cx="504056" cy="261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88224" y="342900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9" y="2996952"/>
            <a:ext cx="208823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Анализ</a:t>
            </a:r>
            <a:r>
              <a:rPr lang="ru-RU" dirty="0" smtClean="0"/>
              <a:t> учащимися созданной учителем </a:t>
            </a:r>
            <a:r>
              <a:rPr lang="ru-RU" b="1" dirty="0" err="1" smtClean="0"/>
              <a:t>инфографики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2780928"/>
            <a:ext cx="1728193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</a:t>
            </a:r>
            <a:r>
              <a:rPr lang="ru-RU" dirty="0" smtClean="0"/>
              <a:t>учащимися </a:t>
            </a:r>
            <a:r>
              <a:rPr lang="ru-RU" b="1" dirty="0" err="1" smtClean="0"/>
              <a:t>инфографики</a:t>
            </a:r>
            <a:r>
              <a:rPr lang="ru-RU" dirty="0" smtClean="0"/>
              <a:t> под руководством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395536" y="476672"/>
            <a:ext cx="80648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Анализ</a:t>
            </a:r>
            <a:r>
              <a:rPr lang="ru-RU" sz="3200" dirty="0" smtClean="0"/>
              <a:t> учащимися созданной учителем </a:t>
            </a:r>
            <a:r>
              <a:rPr lang="ru-RU" sz="3200" b="1" dirty="0" err="1" smtClean="0"/>
              <a:t>инфографики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424936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Учащимся предлагаются задания, </a:t>
            </a:r>
          </a:p>
          <a:p>
            <a:pPr algn="ctr"/>
            <a:r>
              <a:rPr lang="ru-RU" sz="2400" b="1" dirty="0" smtClean="0"/>
              <a:t>направленные на:</a:t>
            </a:r>
          </a:p>
          <a:p>
            <a:pPr>
              <a:buFontTx/>
              <a:buChar char="-"/>
            </a:pPr>
            <a:r>
              <a:rPr lang="ru-RU" sz="2400" b="1" dirty="0" smtClean="0"/>
              <a:t> анализ информации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сопоставление приведенных фактов </a:t>
            </a:r>
            <a:r>
              <a:rPr lang="ru-RU" sz="2400" i="1" dirty="0" smtClean="0"/>
              <a:t>(заполните недостающую информацию)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формулировка выводов 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обобщение информации</a:t>
            </a:r>
          </a:p>
          <a:p>
            <a:r>
              <a:rPr lang="ru-RU" sz="2400" i="1" dirty="0" smtClean="0"/>
              <a:t>(представьте данные в табличной форме)</a:t>
            </a:r>
          </a:p>
          <a:p>
            <a:pPr>
              <a:buFontTx/>
              <a:buChar char="-"/>
            </a:pPr>
            <a:r>
              <a:rPr lang="ru-RU" sz="2400" b="1" dirty="0" smtClean="0"/>
              <a:t> постановка вопроса к представленной информации </a:t>
            </a:r>
            <a:r>
              <a:rPr lang="ru-RU" sz="2400" i="1" dirty="0" smtClean="0"/>
              <a:t>(опишите героя, событие)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задание на функциональное чтение </a:t>
            </a:r>
            <a:r>
              <a:rPr lang="ru-RU" sz="2400" i="1" dirty="0" smtClean="0"/>
              <a:t>(составьте рассказ, план)</a:t>
            </a:r>
          </a:p>
        </p:txBody>
      </p:sp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395536" y="476672"/>
            <a:ext cx="80648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Создание </a:t>
            </a:r>
            <a:r>
              <a:rPr lang="ru-RU" sz="3200" dirty="0" smtClean="0"/>
              <a:t>учащимися </a:t>
            </a:r>
            <a:r>
              <a:rPr lang="ru-RU" sz="3200" b="1" dirty="0" err="1" smtClean="0"/>
              <a:t>инфографики</a:t>
            </a:r>
            <a:r>
              <a:rPr lang="ru-RU" sz="3200" dirty="0" smtClean="0"/>
              <a:t> под руководством учителя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424936" cy="31700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Этапы создания </a:t>
            </a:r>
            <a:r>
              <a:rPr lang="ru-RU" sz="3200" b="1" dirty="0" err="1" smtClean="0"/>
              <a:t>инфографики</a:t>
            </a:r>
            <a:r>
              <a:rPr lang="ru-RU" sz="3200" b="1" dirty="0" smtClean="0"/>
              <a:t>:</a:t>
            </a:r>
          </a:p>
          <a:p>
            <a:pPr>
              <a:buFontTx/>
              <a:buChar char="-"/>
            </a:pPr>
            <a:r>
              <a:rPr lang="ru-RU" sz="2400" b="1" dirty="0" smtClean="0"/>
              <a:t> формулирование цели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сбор определенного количества данных по теме</a:t>
            </a:r>
            <a:endParaRPr lang="ru-RU" sz="2400" i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формулировка выводов </a:t>
            </a:r>
          </a:p>
          <a:p>
            <a:pPr>
              <a:buFontTx/>
              <a:buChar char="-"/>
            </a:pPr>
            <a:r>
              <a:rPr lang="ru-RU" sz="2400" b="1" dirty="0" smtClean="0"/>
              <a:t> </a:t>
            </a:r>
            <a:r>
              <a:rPr lang="ru-RU" sz="2400" b="1" dirty="0" smtClean="0"/>
              <a:t>аналитика и обработка информации</a:t>
            </a:r>
            <a:endParaRPr lang="ru-RU" sz="2400" i="1" dirty="0" smtClean="0"/>
          </a:p>
          <a:p>
            <a:pPr>
              <a:buFontTx/>
              <a:buChar char="-"/>
            </a:pPr>
            <a:r>
              <a:rPr lang="ru-RU" sz="2400" b="1" dirty="0" smtClean="0"/>
              <a:t> построение доступной визуализации</a:t>
            </a:r>
            <a:r>
              <a:rPr lang="ru-RU" sz="2400" dirty="0" smtClean="0"/>
              <a:t> (</a:t>
            </a:r>
            <a:r>
              <a:rPr lang="ru-RU" sz="2400" i="1" dirty="0" smtClean="0"/>
              <a:t>материал компонуется, приводится в красивый наглядный вид, выбирается формат)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395536" y="476672"/>
            <a:ext cx="80648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Направления использования </a:t>
            </a:r>
            <a:r>
              <a:rPr lang="ru-RU" sz="3200" b="1" dirty="0" err="1" smtClean="0"/>
              <a:t>инфографики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7"/>
            <a:ext cx="8424936" cy="48936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Организация целенаправленного восприятия информации</a:t>
            </a:r>
          </a:p>
          <a:p>
            <a:pPr>
              <a:buFontTx/>
              <a:buChar char="-"/>
            </a:pPr>
            <a:r>
              <a:rPr lang="ru-RU" sz="2800" dirty="0" smtClean="0"/>
              <a:t>Запоминание информации с опорой на графические образы</a:t>
            </a:r>
          </a:p>
          <a:p>
            <a:pPr>
              <a:buFontTx/>
              <a:buChar char="-"/>
            </a:pPr>
            <a:r>
              <a:rPr lang="ru-RU" sz="2800" dirty="0" smtClean="0"/>
              <a:t>Отображение существенных фактов для понимания материала</a:t>
            </a:r>
          </a:p>
          <a:p>
            <a:pPr>
              <a:buFontTx/>
              <a:buChar char="-"/>
            </a:pPr>
            <a:r>
              <a:rPr lang="ru-RU" sz="2800" dirty="0" smtClean="0"/>
              <a:t>Способ делиться знаниями, информацией и результатами исследований</a:t>
            </a:r>
          </a:p>
          <a:p>
            <a:pPr>
              <a:buFontTx/>
              <a:buChar char="-"/>
            </a:pPr>
            <a:r>
              <a:rPr lang="ru-RU" sz="2800" dirty="0" smtClean="0"/>
              <a:t>Развитие критического мышления</a:t>
            </a:r>
          </a:p>
          <a:p>
            <a:pPr>
              <a:buFontTx/>
              <a:buChar char="-"/>
            </a:pPr>
            <a:r>
              <a:rPr lang="ru-RU" sz="2800" dirty="0" smtClean="0"/>
              <a:t>Формирование навыков функционального чтения</a:t>
            </a:r>
          </a:p>
          <a:p>
            <a:pPr algn="ctr"/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179512" y="260648"/>
            <a:ext cx="47525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Инфографика</a:t>
            </a:r>
            <a:r>
              <a:rPr lang="ru-RU" sz="3200" b="1" dirty="0" smtClean="0"/>
              <a:t> на уроках литературы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84784"/>
            <a:ext cx="4392488" cy="52629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Найти 5-10 интересных фактов, событий в биографии героя</a:t>
            </a:r>
          </a:p>
          <a:p>
            <a:pPr>
              <a:buFontTx/>
              <a:buChar char="-"/>
            </a:pPr>
            <a:r>
              <a:rPr lang="ru-RU" sz="2400" dirty="0" smtClean="0"/>
              <a:t>Проверить источник на истинность (найти подтверждение в источнике)</a:t>
            </a:r>
          </a:p>
          <a:p>
            <a:pPr>
              <a:buFontTx/>
              <a:buChar char="-"/>
            </a:pPr>
            <a:r>
              <a:rPr lang="ru-RU" sz="2400" dirty="0" smtClean="0"/>
              <a:t>Составить краткое резюме, используя </a:t>
            </a:r>
            <a:r>
              <a:rPr lang="ru-RU" sz="2400" dirty="0" err="1" smtClean="0"/>
              <a:t>инфографику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Составить </a:t>
            </a:r>
            <a:r>
              <a:rPr lang="ru-RU" sz="2400" dirty="0" err="1" smtClean="0"/>
              <a:t>анкету-опросник</a:t>
            </a:r>
            <a:r>
              <a:rPr lang="ru-RU" sz="2400" dirty="0" smtClean="0"/>
              <a:t>, используя </a:t>
            </a:r>
            <a:r>
              <a:rPr lang="ru-RU" sz="2400" dirty="0" err="1" smtClean="0"/>
              <a:t>инфографику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Создание графического портрета по тексту</a:t>
            </a:r>
          </a:p>
          <a:p>
            <a:pPr>
              <a:buFontTx/>
              <a:buChar char="-"/>
            </a:pPr>
            <a:r>
              <a:rPr lang="ru-RU" sz="2400" dirty="0" smtClean="0"/>
              <a:t>Рефлексия «Что особенно запомнилось в данной </a:t>
            </a:r>
            <a:r>
              <a:rPr lang="ru-RU" sz="2400" dirty="0" err="1" smtClean="0"/>
              <a:t>инфографике</a:t>
            </a:r>
            <a:r>
              <a:rPr lang="ru-RU" sz="2400" dirty="0" smtClean="0"/>
              <a:t>?»</a:t>
            </a:r>
          </a:p>
        </p:txBody>
      </p:sp>
      <p:pic>
        <p:nvPicPr>
          <p:cNvPr id="27650" name="Picture 2" descr="C:\Users\Пользователь\Desktop\Сыроватская\Я\2023 год\22.08 23 г. ФГ обл семинар выступл\e299c30c340a3e97bfd701bf37d8c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199"/>
            <a:ext cx="3855891" cy="677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95541" y="124812"/>
            <a:ext cx="8362950" cy="662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 smtClean="0"/>
              <a:t>Создание </a:t>
            </a:r>
            <a:r>
              <a:rPr lang="ru-RU" altLang="ru-RU" b="1" dirty="0" smtClean="0"/>
              <a:t>опорных конспектов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b="1" i="1" u="sng" dirty="0"/>
          </a:p>
        </p:txBody>
      </p:sp>
      <p:sp>
        <p:nvSpPr>
          <p:cNvPr id="124" name="Овал 123"/>
          <p:cNvSpPr/>
          <p:nvPr/>
        </p:nvSpPr>
        <p:spPr>
          <a:xfrm>
            <a:off x="3425943" y="2291022"/>
            <a:ext cx="2143140" cy="1143008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ru-RU" sz="1400" dirty="0"/>
          </a:p>
        </p:txBody>
      </p:sp>
      <p:cxnSp>
        <p:nvCxnSpPr>
          <p:cNvPr id="126" name="Прямая со стрелкой 125"/>
          <p:cNvCxnSpPr/>
          <p:nvPr/>
        </p:nvCxnSpPr>
        <p:spPr>
          <a:xfrm flipV="1">
            <a:off x="5409435" y="2759259"/>
            <a:ext cx="1373668" cy="5551"/>
          </a:xfrm>
          <a:prstGeom prst="straightConnector1">
            <a:avLst/>
          </a:prstGeom>
          <a:ln>
            <a:solidFill>
              <a:srgbClr val="FF61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>
          <a:xfrm>
            <a:off x="7044224" y="2416830"/>
            <a:ext cx="1193122" cy="579327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/>
              <a:t>Общество</a:t>
            </a:r>
            <a:endParaRPr lang="ru-RU" sz="11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500694" y="235743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Главный конфликт</a:t>
            </a:r>
            <a:endParaRPr lang="ru-RU" sz="1200" dirty="0"/>
          </a:p>
        </p:txBody>
      </p:sp>
      <p:cxnSp>
        <p:nvCxnSpPr>
          <p:cNvPr id="129" name="Прямая со стрелкой 128"/>
          <p:cNvCxnSpPr/>
          <p:nvPr/>
        </p:nvCxnSpPr>
        <p:spPr>
          <a:xfrm flipV="1">
            <a:off x="5527813" y="1742845"/>
            <a:ext cx="945893" cy="57110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/>
          <p:cNvSpPr/>
          <p:nvPr/>
        </p:nvSpPr>
        <p:spPr>
          <a:xfrm>
            <a:off x="6704758" y="1025987"/>
            <a:ext cx="2214578" cy="1032770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108049" y="1099113"/>
            <a:ext cx="1643074" cy="2616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100" b="1" dirty="0" smtClean="0"/>
              <a:t>Жанровая система:</a:t>
            </a:r>
            <a:endParaRPr lang="ru-RU" sz="1100" b="1" dirty="0"/>
          </a:p>
        </p:txBody>
      </p:sp>
      <p:cxnSp>
        <p:nvCxnSpPr>
          <p:cNvPr id="132" name="Прямая со стрелкой 131"/>
          <p:cNvCxnSpPr>
            <a:stCxn id="124" idx="2"/>
          </p:cNvCxnSpPr>
          <p:nvPr/>
        </p:nvCxnSpPr>
        <p:spPr>
          <a:xfrm flipH="1" flipV="1">
            <a:off x="2783000" y="2835727"/>
            <a:ext cx="642943" cy="26799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208622" y="1916796"/>
            <a:ext cx="2379314" cy="1311837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Романтический герой:</a:t>
            </a:r>
          </a:p>
          <a:p>
            <a:pPr algn="ctr"/>
            <a:r>
              <a:rPr lang="ru-RU" sz="1100" dirty="0" smtClean="0"/>
              <a:t>Личность сложная, страстная, бесконечная, как вселенная, с внутренним миром, полным противоречий.</a:t>
            </a:r>
            <a:endParaRPr lang="ru-RU" sz="1100" dirty="0"/>
          </a:p>
        </p:txBody>
      </p:sp>
      <p:cxnSp>
        <p:nvCxnSpPr>
          <p:cNvPr id="134" name="Прямая со стрелкой 133"/>
          <p:cNvCxnSpPr>
            <a:stCxn id="133" idx="4"/>
          </p:cNvCxnSpPr>
          <p:nvPr/>
        </p:nvCxnSpPr>
        <p:spPr>
          <a:xfrm flipH="1">
            <a:off x="1371643" y="3228633"/>
            <a:ext cx="26636" cy="49962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62803" y="3656443"/>
            <a:ext cx="2071702" cy="830997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Жизнь духа, яркие сильные чувства, всепоглощающие страсти, тайные движения души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428992" y="3714752"/>
            <a:ext cx="2143140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развития</a:t>
            </a:r>
            <a:endParaRPr lang="ru-RU" dirty="0"/>
          </a:p>
        </p:txBody>
      </p:sp>
      <p:cxnSp>
        <p:nvCxnSpPr>
          <p:cNvPr id="137" name="Прямая со стрелкой 136"/>
          <p:cNvCxnSpPr/>
          <p:nvPr/>
        </p:nvCxnSpPr>
        <p:spPr>
          <a:xfrm rot="10800000" flipV="1">
            <a:off x="2786050" y="4000504"/>
            <a:ext cx="571504" cy="500066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>
            <a:off x="4464843" y="4321975"/>
            <a:ext cx="500066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16200000" flipH="1">
            <a:off x="5357818" y="3286124"/>
            <a:ext cx="1000132" cy="1000132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1928794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Начальный </a:t>
            </a:r>
          </a:p>
          <a:p>
            <a:pPr algn="ctr"/>
            <a:r>
              <a:rPr lang="ru-RU" sz="1200" dirty="0" smtClean="0"/>
              <a:t>1801-1815</a:t>
            </a:r>
            <a:endParaRPr lang="ru-RU" sz="12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4214810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Период развития</a:t>
            </a:r>
          </a:p>
          <a:p>
            <a:pPr algn="ctr"/>
            <a:r>
              <a:rPr lang="ru-RU" sz="1100" dirty="0" smtClean="0"/>
              <a:t>1816-1825</a:t>
            </a:r>
            <a:endParaRPr lang="ru-RU" sz="11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6500826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Расцвет романтизма </a:t>
            </a:r>
            <a:r>
              <a:rPr lang="en-US" sz="1100" dirty="0" smtClean="0"/>
              <a:t>I </a:t>
            </a:r>
            <a:r>
              <a:rPr lang="ru-RU" sz="1100" dirty="0" smtClean="0"/>
              <a:t>треть </a:t>
            </a:r>
            <a:r>
              <a:rPr lang="en-US" sz="1100" dirty="0" smtClean="0"/>
              <a:t>XIX</a:t>
            </a:r>
            <a:endParaRPr lang="ru-RU" sz="1100" dirty="0"/>
          </a:p>
        </p:txBody>
      </p:sp>
      <p:cxnSp>
        <p:nvCxnSpPr>
          <p:cNvPr id="143" name="Прямая со стрелкой 142"/>
          <p:cNvCxnSpPr/>
          <p:nvPr/>
        </p:nvCxnSpPr>
        <p:spPr>
          <a:xfrm rot="10800000" flipV="1">
            <a:off x="1500166" y="4929198"/>
            <a:ext cx="428628" cy="214314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rot="5400000">
            <a:off x="2678893" y="5107793"/>
            <a:ext cx="357190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57158" y="5143512"/>
            <a:ext cx="165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В.А. Жуковский</a:t>
            </a:r>
            <a:endParaRPr lang="ru-RU" sz="16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214546" y="5143512"/>
            <a:ext cx="159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К.Н. Батюшков</a:t>
            </a:r>
            <a:endParaRPr lang="ru-RU" sz="16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142844" y="5500702"/>
            <a:ext cx="1857388" cy="121442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Жалобы на несовершенные надежды, грусть по утраченному счастью, прелесть воспоминаний, жизнь сердца</a:t>
            </a:r>
            <a:endParaRPr lang="ru-RU" sz="11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2143108" y="5500702"/>
            <a:ext cx="1643074" cy="121442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Стремление к утонченным удовольствиям, ощущение радости бытия</a:t>
            </a:r>
            <a:endParaRPr lang="ru-RU" sz="12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4143372" y="5214950"/>
            <a:ext cx="1643074" cy="1500198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ОВ 1812 г. подъем национального сознания, патриотизма  интерес к отечественной истории и жизни народа. Исследования фольклора(Южные поэмы Пушкина</a:t>
            </a:r>
            <a:endParaRPr lang="ru-RU" sz="10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6000760" y="5214950"/>
            <a:ext cx="3000396" cy="142876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К.Ф Рылеев, Б.К. Кюхельбекер, А.И Одоевский, Ф.И. Тютчев, Е.А. Баратынский, А.С Пушкин, М.Ю.Лермонтов, Н.В Гоголь</a:t>
            </a:r>
          </a:p>
          <a:p>
            <a:pPr algn="ctr"/>
            <a:r>
              <a:rPr lang="ru-RU" sz="1100" dirty="0" smtClean="0"/>
              <a:t>Предельное развитие романтического конфликта. Взаимосвязь противоположных начал - добра и зла, проблемы человеческого существования</a:t>
            </a:r>
            <a:endParaRPr lang="ru-RU" sz="1100" dirty="0"/>
          </a:p>
        </p:txBody>
      </p:sp>
      <p:sp>
        <p:nvSpPr>
          <p:cNvPr id="151" name="TextBox 150"/>
          <p:cNvSpPr txBox="1"/>
          <p:nvPr/>
        </p:nvSpPr>
        <p:spPr>
          <a:xfrm rot="2724512">
            <a:off x="5206496" y="3406372"/>
            <a:ext cx="159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 области языка -приближение к народному</a:t>
            </a:r>
            <a:endParaRPr lang="ru-RU" sz="800" dirty="0"/>
          </a:p>
        </p:txBody>
      </p:sp>
      <p:cxnSp>
        <p:nvCxnSpPr>
          <p:cNvPr id="152" name="Прямая со стрелкой 151"/>
          <p:cNvCxnSpPr/>
          <p:nvPr/>
        </p:nvCxnSpPr>
        <p:spPr>
          <a:xfrm rot="5400000">
            <a:off x="7531509" y="3079911"/>
            <a:ext cx="285752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6815351" y="3261525"/>
            <a:ext cx="2143140" cy="100013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«Беспощадно требовательные к обществу, личности, миру, они безудержны в своем отрицание, в своих мечтах»</a:t>
            </a:r>
          </a:p>
          <a:p>
            <a:pPr algn="r"/>
            <a:r>
              <a:rPr lang="ru-RU" sz="1050" dirty="0" smtClean="0"/>
              <a:t> А. Блок</a:t>
            </a:r>
            <a:endParaRPr lang="ru-RU" sz="1050" dirty="0"/>
          </a:p>
        </p:txBody>
      </p:sp>
      <p:sp>
        <p:nvSpPr>
          <p:cNvPr id="154" name="TextBox 153"/>
          <p:cNvSpPr txBox="1"/>
          <p:nvPr/>
        </p:nvSpPr>
        <p:spPr>
          <a:xfrm>
            <a:off x="2903381" y="663510"/>
            <a:ext cx="3306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Влияние английских романтиков</a:t>
            </a:r>
            <a:endParaRPr lang="ru-RU" sz="1600" dirty="0"/>
          </a:p>
        </p:txBody>
      </p:sp>
      <p:cxnSp>
        <p:nvCxnSpPr>
          <p:cNvPr id="155" name="Прямая со стрелкой 154"/>
          <p:cNvCxnSpPr/>
          <p:nvPr/>
        </p:nvCxnSpPr>
        <p:spPr>
          <a:xfrm flipH="1">
            <a:off x="4422454" y="1033443"/>
            <a:ext cx="73684" cy="79200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4711" y="99181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Д.Т. Байрон</a:t>
            </a:r>
            <a:endParaRPr lang="ru-RU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540192" y="1009104"/>
            <a:ext cx="1100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Б.П.Шелли</a:t>
            </a:r>
            <a:endParaRPr lang="ru-RU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264711" y="132228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Мироощущение</a:t>
            </a:r>
            <a:endParaRPr lang="ru-RU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4497613" y="1276959"/>
            <a:ext cx="228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Утверждение свободы личности, стремление помочь обездоленным</a:t>
            </a:r>
            <a:endParaRPr lang="ru-RU" sz="1100" dirty="0"/>
          </a:p>
        </p:txBody>
      </p:sp>
      <p:sp>
        <p:nvSpPr>
          <p:cNvPr id="160" name="TextBox 159"/>
          <p:cNvSpPr txBox="1"/>
          <p:nvPr/>
        </p:nvSpPr>
        <p:spPr>
          <a:xfrm>
            <a:off x="3449462" y="1788233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Индивидуализм</a:t>
            </a:r>
          </a:p>
          <a:p>
            <a:pPr algn="ctr"/>
            <a:r>
              <a:rPr lang="ru-RU" sz="1200" dirty="0" smtClean="0"/>
              <a:t>Трагическая обреченность</a:t>
            </a:r>
            <a:endParaRPr lang="ru-RU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3456111" y="264295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Романтизм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40477" y="1297930"/>
            <a:ext cx="2143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исторический роман,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фантастическая повесть, элегия,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лиро-эпическая поэма,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баллада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164" name="Прямая соединительная линия 163"/>
          <p:cNvCxnSpPr>
            <a:stCxn id="124" idx="4"/>
            <a:endCxn id="136" idx="0"/>
          </p:cNvCxnSpPr>
          <p:nvPr/>
        </p:nvCxnSpPr>
        <p:spPr>
          <a:xfrm>
            <a:off x="4497513" y="3434030"/>
            <a:ext cx="3049" cy="280722"/>
          </a:xfrm>
          <a:prstGeom prst="line">
            <a:avLst/>
          </a:prstGeom>
          <a:ln>
            <a:solidFill>
              <a:srgbClr val="FF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02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10C36F-B8EA-4D2A-B427-E144DE0CABDB}"/>
              </a:ext>
            </a:extLst>
          </p:cNvPr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Инфографика</a:t>
            </a:r>
            <a:r>
              <a:rPr lang="ru-RU" sz="3200" b="1" dirty="0" smtClean="0"/>
              <a:t> на уроках русского языка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052736"/>
            <a:ext cx="3024336" cy="56323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Проверить источник на истинность (найти подтверждение в источнике)</a:t>
            </a:r>
          </a:p>
          <a:p>
            <a:pPr>
              <a:buFontTx/>
              <a:buChar char="-"/>
            </a:pPr>
            <a:r>
              <a:rPr lang="ru-RU" sz="2400" dirty="0" smtClean="0"/>
              <a:t>Обобщить </a:t>
            </a:r>
          </a:p>
          <a:p>
            <a:pPr>
              <a:buFontTx/>
              <a:buChar char="-"/>
            </a:pPr>
            <a:r>
              <a:rPr lang="ru-RU" sz="2400" dirty="0" smtClean="0"/>
              <a:t>Составить план ответа</a:t>
            </a:r>
          </a:p>
          <a:p>
            <a:pPr>
              <a:buFontTx/>
              <a:buChar char="-"/>
            </a:pPr>
            <a:r>
              <a:rPr lang="ru-RU" sz="2400" dirty="0" smtClean="0"/>
              <a:t>Составить </a:t>
            </a:r>
            <a:r>
              <a:rPr lang="ru-RU" sz="2400" dirty="0" err="1" smtClean="0"/>
              <a:t>анкету-опросник</a:t>
            </a:r>
            <a:r>
              <a:rPr lang="ru-RU" sz="2400" dirty="0" smtClean="0"/>
              <a:t>, используя </a:t>
            </a:r>
            <a:r>
              <a:rPr lang="ru-RU" sz="2400" dirty="0" err="1" smtClean="0"/>
              <a:t>инфографику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Рефлексия «Что особенно запомнилось в данной </a:t>
            </a:r>
            <a:r>
              <a:rPr lang="ru-RU" sz="2400" dirty="0" err="1" smtClean="0"/>
              <a:t>инфографике</a:t>
            </a:r>
            <a:r>
              <a:rPr lang="ru-RU" sz="2400" dirty="0" smtClean="0"/>
              <a:t>?»</a:t>
            </a:r>
          </a:p>
        </p:txBody>
      </p:sp>
      <p:pic>
        <p:nvPicPr>
          <p:cNvPr id="30722" name="Picture 2" descr="https://fsd.multiurok.ru/html/2017/03/09/s_58c17013c358e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70738"/>
            <a:ext cx="5591944" cy="545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782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Задание 2 </vt:lpstr>
      <vt:lpstr>Слайд 14</vt:lpstr>
      <vt:lpstr>Слайд 15</vt:lpstr>
      <vt:lpstr>  Как правильно распределить семейный бюджет https://equity.today/kak-sostavit-semejnyj-byudzhet-tablicy.html Правило 50/20/30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</cp:lastModifiedBy>
  <cp:revision>32</cp:revision>
  <dcterms:created xsi:type="dcterms:W3CDTF">2021-07-18T15:41:45Z</dcterms:created>
  <dcterms:modified xsi:type="dcterms:W3CDTF">2023-08-22T02:33:51Z</dcterms:modified>
</cp:coreProperties>
</file>