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71" r:id="rId12"/>
    <p:sldId id="267" r:id="rId13"/>
    <p:sldId id="272" r:id="rId14"/>
    <p:sldId id="270" r:id="rId15"/>
    <p:sldId id="273" r:id="rId16"/>
    <p:sldId id="274" r:id="rId17"/>
    <p:sldId id="278" r:id="rId18"/>
    <p:sldId id="275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0033"/>
    <a:srgbClr val="F4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711025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589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11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DBFD-62C6-4FBD-B7E6-9A3AF2ABDF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7043-A3BF-484B-A068-2FA83B23B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C7DD-4BF0-4FB1-8835-90CB44F0A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884D-DDA1-434D-9647-9766A5D300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2327-BB63-4FAE-AB9E-EEEF0A635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33DE-59DF-4107-9F79-BA1AD7FB9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4182-F6B9-4344-ABB5-E086A4BF70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64D3-110B-4EC5-A252-D8B0501076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A8D4-D265-4547-B8FE-A125428E67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C7D0-8726-4671-8BCC-3D28E41FE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36F15-578F-4F10-AD2C-C0E6D21C2E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A5187-32B1-4F18-AE15-F2C9083CEF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Smirnova M.V. (Present Simple)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EEFD72-6A1D-4330-ADD4-64A4FE870B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28838"/>
            <a:ext cx="7772400" cy="1563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Present Simple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Настоящее простое время.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724400"/>
            <a:ext cx="6400800" cy="958850"/>
          </a:xfrm>
        </p:spPr>
        <p:txBody>
          <a:bodyPr lIns="0" tIns="0" rIns="0" bIns="0" anchor="ctr"/>
          <a:lstStyle/>
          <a:p>
            <a:pPr marL="0" indent="0" algn="ctr" eaLnBrk="1" hangingPunct="1">
              <a:buFont typeface="Times New Roman" pitchFamily="16" charset="0"/>
              <a:buNone/>
            </a:pPr>
            <a:r>
              <a:rPr lang="ru-RU" sz="1000" i="1" dirty="0" smtClean="0">
                <a:solidFill>
                  <a:srgbClr val="7030A0"/>
                </a:solidFill>
              </a:rPr>
              <a:t>.</a:t>
            </a:r>
          </a:p>
        </p:txBody>
      </p:sp>
      <p:grpSp>
        <p:nvGrpSpPr>
          <p:cNvPr id="2052" name="Группа 3"/>
          <p:cNvGrpSpPr>
            <a:grpSpLocks/>
          </p:cNvGrpSpPr>
          <p:nvPr/>
        </p:nvGrpSpPr>
        <p:grpSpPr bwMode="auto">
          <a:xfrm>
            <a:off x="1071563" y="142875"/>
            <a:ext cx="6858000" cy="1500188"/>
            <a:chOff x="1285852" y="1142984"/>
            <a:chExt cx="6572296" cy="1500198"/>
          </a:xfrm>
        </p:grpSpPr>
        <p:sp>
          <p:nvSpPr>
            <p:cNvPr id="5" name="Куб 4"/>
            <p:cNvSpPr/>
            <p:nvPr/>
          </p:nvSpPr>
          <p:spPr>
            <a:xfrm>
              <a:off x="1285852" y="1428736"/>
              <a:ext cx="928694" cy="928694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</a:t>
              </a:r>
              <a:endPara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Куб 5"/>
            <p:cNvSpPr/>
            <p:nvPr/>
          </p:nvSpPr>
          <p:spPr>
            <a:xfrm rot="21305710">
              <a:off x="2143108" y="1142984"/>
              <a:ext cx="928694" cy="928694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n</a:t>
              </a:r>
              <a:endPara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Куб 6"/>
            <p:cNvSpPr/>
            <p:nvPr/>
          </p:nvSpPr>
          <p:spPr>
            <a:xfrm rot="370916">
              <a:off x="3071802" y="1500174"/>
              <a:ext cx="928694" cy="928694"/>
            </a:xfrm>
            <a:prstGeom prst="cub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g</a:t>
              </a:r>
              <a:endPara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Куб 7"/>
            <p:cNvSpPr/>
            <p:nvPr/>
          </p:nvSpPr>
          <p:spPr>
            <a:xfrm>
              <a:off x="4071934" y="1357298"/>
              <a:ext cx="928694" cy="928694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l</a:t>
              </a:r>
              <a:endPara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Куб 8"/>
            <p:cNvSpPr/>
            <p:nvPr/>
          </p:nvSpPr>
          <p:spPr>
            <a:xfrm rot="21447810">
              <a:off x="5949417" y="1591707"/>
              <a:ext cx="928694" cy="928694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</a:t>
              </a:r>
              <a:endPara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Куб 9"/>
            <p:cNvSpPr/>
            <p:nvPr/>
          </p:nvSpPr>
          <p:spPr>
            <a:xfrm rot="609093">
              <a:off x="5075200" y="1146119"/>
              <a:ext cx="928694" cy="928694"/>
            </a:xfrm>
            <a:prstGeom prst="cube">
              <a:avLst/>
            </a:prstGeom>
            <a:solidFill>
              <a:srgbClr val="00B0F0"/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i</a:t>
              </a:r>
              <a:endPara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Куб 10"/>
            <p:cNvSpPr/>
            <p:nvPr/>
          </p:nvSpPr>
          <p:spPr>
            <a:xfrm>
              <a:off x="6929454" y="1714488"/>
              <a:ext cx="928694" cy="92869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h</a:t>
              </a:r>
              <a:endPara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054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D71DD-ED58-4079-8CDE-6A92FB1E926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55" name="Нижний колонтитул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708400" y="188913"/>
            <a:ext cx="1435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  ( - 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765174"/>
            <a:ext cx="799306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3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9DD5D0-B4D7-4E64-9524-36796F437DA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2321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1472" y="3357562"/>
            <a:ext cx="7929618" cy="3362326"/>
          </a:xfr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12322" name="Picture 34" descr="C:\Users\Home\Desktop\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643998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357158" y="214291"/>
            <a:ext cx="8358246" cy="1857388"/>
          </a:xfrm>
        </p:spPr>
        <p:txBody>
          <a:bodyPr/>
          <a:lstStyle/>
          <a:p>
            <a:pPr algn="l">
              <a:defRPr/>
            </a:pPr>
            <a:endParaRPr lang="en-CA" sz="3600" dirty="0" smtClean="0">
              <a:solidFill>
                <a:srgbClr val="FF0000"/>
              </a:solidFill>
              <a:latin typeface="Segoe UI Black" pitchFamily="34" charset="0"/>
              <a:ea typeface="Segoe UI Black" pitchFamily="34" charset="0"/>
            </a:endParaRPr>
          </a:p>
          <a:p>
            <a:pPr>
              <a:defRPr/>
            </a:pPr>
            <a:r>
              <a:rPr lang="ru-RU" sz="3600" dirty="0" err="1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Сущ</a:t>
            </a:r>
            <a:r>
              <a:rPr lang="ru-RU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+ </a:t>
            </a:r>
            <a:r>
              <a:rPr lang="en-CA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do not (don’t) + V</a:t>
            </a:r>
          </a:p>
          <a:p>
            <a:pPr algn="l">
              <a:defRPr/>
            </a:pPr>
            <a:r>
              <a:rPr lang="en-CA" sz="3600" dirty="0" smtClean="0">
                <a:latin typeface="Segoe UI Black" pitchFamily="34" charset="0"/>
                <a:ea typeface="Segoe UI Black" pitchFamily="34" charset="0"/>
              </a:rPr>
              <a:t> #  I don’t go to school.</a:t>
            </a:r>
          </a:p>
          <a:p>
            <a:pPr algn="l">
              <a:defRPr/>
            </a:pPr>
            <a:endParaRPr lang="en-CA" sz="3600" dirty="0" smtClean="0">
              <a:latin typeface="Segoe UI Black" pitchFamily="34" charset="0"/>
              <a:ea typeface="Segoe UI Black" pitchFamily="34" charset="0"/>
            </a:endParaRPr>
          </a:p>
          <a:p>
            <a:pPr algn="l">
              <a:defRPr/>
            </a:pPr>
            <a:endParaRPr lang="en-CA" sz="3600" dirty="0">
              <a:latin typeface="Segoe UI Black" pitchFamily="34" charset="0"/>
              <a:ea typeface="Segoe UI Black" pitchFamily="34" charset="0"/>
            </a:endParaRPr>
          </a:p>
          <a:p>
            <a:pPr>
              <a:defRPr/>
            </a:pPr>
            <a:r>
              <a:rPr lang="en-CA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He/she/it + does not (doesn’t) + V</a:t>
            </a:r>
          </a:p>
          <a:p>
            <a:pPr algn="l">
              <a:defRPr/>
            </a:pPr>
            <a:r>
              <a:rPr lang="en-CA" sz="3600" dirty="0" smtClean="0">
                <a:latin typeface="Segoe UI Black" pitchFamily="34" charset="0"/>
                <a:ea typeface="Segoe UI Black" pitchFamily="34" charset="0"/>
              </a:rPr>
              <a:t>#  Me mum doesn’t go to school.</a:t>
            </a:r>
            <a:endParaRPr lang="en-CA" sz="3600" dirty="0">
              <a:latin typeface="Segoe UI Black" pitchFamily="34" charset="0"/>
              <a:ea typeface="Segoe UI Black" pitchFamily="34" charset="0"/>
            </a:endParaRPr>
          </a:p>
          <a:p>
            <a:pPr algn="l">
              <a:defRPr/>
            </a:pPr>
            <a:endParaRPr lang="ru-RU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563938" y="188913"/>
            <a:ext cx="1223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 ? )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692150"/>
            <a:ext cx="8391554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Мы строим </a:t>
            </a:r>
            <a:r>
              <a:rPr lang="ru-RU" sz="2800" b="1" dirty="0">
                <a:solidFill>
                  <a:srgbClr val="FF0000"/>
                </a:solidFill>
              </a:rPr>
              <a:t>вопросительные предложения </a:t>
            </a:r>
            <a:r>
              <a:rPr lang="ru-RU" sz="2800" b="1" dirty="0">
                <a:solidFill>
                  <a:schemeClr val="tx1"/>
                </a:solidFill>
              </a:rPr>
              <a:t>при помощи вспомогательного глагола  </a:t>
            </a:r>
            <a:r>
              <a:rPr lang="en-US" sz="2800" b="1" dirty="0">
                <a:solidFill>
                  <a:srgbClr val="FF0000"/>
                </a:solidFill>
              </a:rPr>
              <a:t>Do / Does</a:t>
            </a:r>
            <a:r>
              <a:rPr lang="ru-RU" sz="2800" b="1" dirty="0">
                <a:solidFill>
                  <a:schemeClr val="tx1"/>
                </a:solidFill>
              </a:rPr>
              <a:t>, который ставим в начало предложения.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 К смысловому глаг</a:t>
            </a:r>
            <a:r>
              <a:rPr lang="en-US" sz="2800" b="1" dirty="0">
                <a:solidFill>
                  <a:schemeClr val="tx1"/>
                </a:solidFill>
              </a:rPr>
              <a:t>o</a:t>
            </a:r>
            <a:r>
              <a:rPr lang="ru-RU" sz="2800" b="1" dirty="0">
                <a:solidFill>
                  <a:schemeClr val="tx1"/>
                </a:solidFill>
              </a:rPr>
              <a:t>лу окончание –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ru-RU" sz="2800" b="1" u="sng" dirty="0">
                <a:solidFill>
                  <a:schemeClr val="tx1"/>
                </a:solidFill>
              </a:rPr>
              <a:t>не</a:t>
            </a:r>
            <a:r>
              <a:rPr lang="ru-RU" sz="2800" b="1" dirty="0">
                <a:solidFill>
                  <a:schemeClr val="tx1"/>
                </a:solidFill>
              </a:rPr>
              <a:t> прибавляется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Do</a:t>
            </a:r>
            <a:r>
              <a:rPr lang="en-US" sz="2800" b="1" dirty="0" smtClean="0">
                <a:solidFill>
                  <a:schemeClr val="tx1"/>
                </a:solidFill>
              </a:rPr>
              <a:t> you speak English</a:t>
            </a:r>
            <a:r>
              <a:rPr lang="ru-RU" sz="2800" b="1" dirty="0" smtClean="0">
                <a:solidFill>
                  <a:schemeClr val="tx1"/>
                </a:solidFill>
              </a:rPr>
              <a:t>? – </a:t>
            </a:r>
            <a:r>
              <a:rPr lang="en-CA" sz="2800" b="1" dirty="0" smtClean="0">
                <a:solidFill>
                  <a:schemeClr val="tx1"/>
                </a:solidFill>
              </a:rPr>
              <a:t>Yes, I </a:t>
            </a:r>
            <a:r>
              <a:rPr lang="en-CA" sz="2800" b="1" dirty="0" smtClean="0">
                <a:solidFill>
                  <a:srgbClr val="FF0000"/>
                </a:solidFill>
              </a:rPr>
              <a:t>do</a:t>
            </a:r>
          </a:p>
          <a:p>
            <a:pPr>
              <a:defRPr/>
            </a:pPr>
            <a:r>
              <a:rPr lang="en-CA" sz="2800" b="1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en-CA" sz="2800" b="1" dirty="0" smtClean="0">
                <a:solidFill>
                  <a:schemeClr val="tx1"/>
                </a:solidFill>
              </a:rPr>
              <a:t>No, I don’t.</a:t>
            </a:r>
            <a:endParaRPr lang="en-CA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CA" sz="2800" b="1" dirty="0" smtClean="0">
                <a:solidFill>
                  <a:srgbClr val="FF0000"/>
                </a:solidFill>
              </a:rPr>
              <a:t>Does </a:t>
            </a:r>
            <a:r>
              <a:rPr lang="en-CA" sz="2800" b="1" dirty="0" smtClean="0">
                <a:solidFill>
                  <a:schemeClr val="tx1"/>
                </a:solidFill>
              </a:rPr>
              <a:t>she/he/it speak English</a:t>
            </a:r>
            <a:r>
              <a:rPr lang="ru-RU" sz="2800" b="1" dirty="0" smtClean="0">
                <a:solidFill>
                  <a:schemeClr val="tx1"/>
                </a:solidFill>
              </a:rPr>
              <a:t>?- </a:t>
            </a:r>
            <a:r>
              <a:rPr lang="en-CA" sz="2800" b="1" dirty="0" err="1" smtClean="0">
                <a:solidFill>
                  <a:schemeClr val="tx1"/>
                </a:solidFill>
              </a:rPr>
              <a:t>Yes,she</a:t>
            </a:r>
            <a:r>
              <a:rPr lang="en-CA" sz="2800" b="1" dirty="0" smtClean="0">
                <a:solidFill>
                  <a:schemeClr val="tx1"/>
                </a:solidFill>
              </a:rPr>
              <a:t> </a:t>
            </a:r>
            <a:r>
              <a:rPr lang="en-CA" sz="2800" b="1" dirty="0" smtClean="0">
                <a:solidFill>
                  <a:srgbClr val="FF0000"/>
                </a:solidFill>
              </a:rPr>
              <a:t>does</a:t>
            </a:r>
            <a:r>
              <a:rPr lang="en-CA" sz="2800" b="1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CA" sz="2800" b="1" dirty="0" smtClean="0">
                <a:solidFill>
                  <a:schemeClr val="tx1"/>
                </a:solidFill>
              </a:rPr>
              <a:t>                                                       No, she doesn’t</a:t>
            </a:r>
            <a:endParaRPr lang="en-CA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3850" y="5373688"/>
            <a:ext cx="1439863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46" name="TextBox 8"/>
          <p:cNvSpPr txBox="1">
            <a:spLocks noChangeArrowheads="1"/>
          </p:cNvSpPr>
          <p:nvPr/>
        </p:nvSpPr>
        <p:spPr bwMode="auto">
          <a:xfrm>
            <a:off x="3276600" y="4652963"/>
            <a:ext cx="935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14358" name="Номер слайда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CCDF7-05E5-47FF-AF70-69AE2EC219D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428596" y="285729"/>
            <a:ext cx="8143932" cy="3214710"/>
          </a:xfrm>
        </p:spPr>
        <p:txBody>
          <a:bodyPr/>
          <a:lstStyle/>
          <a:p>
            <a:pPr>
              <a:defRPr/>
            </a:pPr>
            <a:r>
              <a:rPr lang="en-CA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Do + c</a:t>
            </a:r>
            <a:r>
              <a:rPr lang="ru-RU" sz="3600" dirty="0" err="1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ущ</a:t>
            </a:r>
            <a:r>
              <a:rPr lang="ru-RU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+ </a:t>
            </a:r>
            <a:r>
              <a:rPr lang="en-CA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V</a:t>
            </a:r>
            <a:r>
              <a:rPr lang="ru-RU" sz="3600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?</a:t>
            </a:r>
            <a:endParaRPr lang="en-CA" sz="3600" dirty="0" smtClean="0">
              <a:solidFill>
                <a:srgbClr val="FF0000"/>
              </a:solidFill>
              <a:latin typeface="Segoe UI Black" pitchFamily="34" charset="0"/>
              <a:ea typeface="Segoe UI Black" pitchFamily="34" charset="0"/>
            </a:endParaRPr>
          </a:p>
          <a:p>
            <a:pPr algn="l">
              <a:defRPr/>
            </a:pPr>
            <a:r>
              <a:rPr lang="en-CA" sz="3600" dirty="0" smtClean="0">
                <a:latin typeface="Segoe UI Black" pitchFamily="34" charset="0"/>
                <a:ea typeface="Segoe UI Black" pitchFamily="34" charset="0"/>
              </a:rPr>
              <a:t># Do I  go to school</a:t>
            </a:r>
            <a:r>
              <a:rPr lang="ru-RU" sz="3600" dirty="0" smtClean="0">
                <a:latin typeface="Segoe UI Black" pitchFamily="34" charset="0"/>
                <a:ea typeface="Segoe UI Black" pitchFamily="34" charset="0"/>
              </a:rPr>
              <a:t>? – </a:t>
            </a:r>
            <a:r>
              <a:rPr lang="en-CA" sz="3600" dirty="0" smtClean="0">
                <a:latin typeface="Segoe UI Black" pitchFamily="34" charset="0"/>
                <a:ea typeface="Segoe UI Black" pitchFamily="34" charset="0"/>
              </a:rPr>
              <a:t>Yes, I  do/ No, I don’t.</a:t>
            </a:r>
          </a:p>
          <a:p>
            <a:pPr>
              <a:defRPr/>
            </a:pPr>
            <a:endParaRPr lang="en-CA" sz="3600" dirty="0" smtClean="0">
              <a:latin typeface="Segoe UI Black" pitchFamily="34" charset="0"/>
              <a:ea typeface="Segoe UI Black" pitchFamily="34" charset="0"/>
            </a:endParaRPr>
          </a:p>
          <a:p>
            <a:pPr>
              <a:defRPr/>
            </a:pPr>
            <a:endParaRPr lang="en-CA" sz="3600" dirty="0">
              <a:latin typeface="Segoe UI Black" pitchFamily="34" charset="0"/>
              <a:ea typeface="Segoe UI Black" pitchFamily="34" charset="0"/>
            </a:endParaRPr>
          </a:p>
          <a:p>
            <a:pPr>
              <a:defRPr/>
            </a:pPr>
            <a:r>
              <a:rPr lang="en-CA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Does + he/she/it + V</a:t>
            </a:r>
            <a:r>
              <a:rPr lang="ru-RU" sz="3600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?</a:t>
            </a:r>
          </a:p>
          <a:p>
            <a:pPr algn="l">
              <a:defRPr/>
            </a:pPr>
            <a:r>
              <a:rPr lang="en-CA" sz="3600" dirty="0" smtClean="0">
                <a:latin typeface="Segoe UI Black" pitchFamily="34" charset="0"/>
                <a:ea typeface="Segoe UI Black" pitchFamily="34" charset="0"/>
              </a:rPr>
              <a:t># Does my mum work</a:t>
            </a:r>
            <a:r>
              <a:rPr lang="ru-RU" sz="3600" dirty="0" smtClean="0">
                <a:latin typeface="Segoe UI Black" pitchFamily="34" charset="0"/>
                <a:ea typeface="Segoe UI Black" pitchFamily="34" charset="0"/>
              </a:rPr>
              <a:t>? –</a:t>
            </a:r>
            <a:r>
              <a:rPr lang="en-CA" sz="3600" dirty="0" smtClean="0">
                <a:latin typeface="Segoe UI Black" pitchFamily="34" charset="0"/>
                <a:ea typeface="Segoe UI Black" pitchFamily="34" charset="0"/>
              </a:rPr>
              <a:t>Yes, she does./ No, she doesn’t.</a:t>
            </a:r>
            <a:endParaRPr lang="ru-RU" sz="36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339975" y="765175"/>
            <a:ext cx="554513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Do you like football?</a:t>
            </a: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r>
              <a:rPr lang="en-US" sz="2800" b="1" i="1" dirty="0">
                <a:solidFill>
                  <a:srgbClr val="002060"/>
                </a:solidFill>
              </a:rPr>
              <a:t>Does a cat eat leaves?</a:t>
            </a: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r>
              <a:rPr lang="en-US" sz="2800" b="1" i="1" dirty="0">
                <a:solidFill>
                  <a:srgbClr val="002060"/>
                </a:solidFill>
              </a:rPr>
              <a:t>Do doctors work in a school?</a:t>
            </a: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r>
              <a:rPr lang="en-US" sz="2800" b="1" i="1" dirty="0">
                <a:solidFill>
                  <a:srgbClr val="002060"/>
                </a:solidFill>
              </a:rPr>
              <a:t>Does a fly </a:t>
            </a:r>
            <a:r>
              <a:rPr lang="en-US" sz="2800" b="1" i="1" dirty="0" err="1">
                <a:solidFill>
                  <a:srgbClr val="002060"/>
                </a:solidFill>
              </a:rPr>
              <a:t>fly</a:t>
            </a:r>
            <a:r>
              <a:rPr lang="en-US" sz="2800" b="1" i="1" dirty="0">
                <a:solidFill>
                  <a:srgbClr val="002060"/>
                </a:solidFill>
              </a:rPr>
              <a:t>?</a:t>
            </a: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r>
              <a:rPr lang="en-US" sz="2800" b="1" i="1" dirty="0">
                <a:solidFill>
                  <a:srgbClr val="002060"/>
                </a:solidFill>
              </a:rPr>
              <a:t>Do giraffes climb trees? 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6387" name="Рисунок 3" descr="asso_foo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60350"/>
            <a:ext cx="16557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6" descr="C:\Users\samsung\Pictures\SCHOOL\school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1773238"/>
            <a:ext cx="11922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2684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634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508500"/>
            <a:ext cx="1727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 descr="B203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429000"/>
            <a:ext cx="20653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3B2D6A-3C7F-4294-8E28-8CCABB6C1C5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639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4013" cy="338138"/>
          </a:xfrm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  <p:pic>
        <p:nvPicPr>
          <p:cNvPr id="16394" name="Picture 10" descr="C:\Users\Home\Desktop\Упражнение+1.+Выберите+из+скобок+нужную+форму+глагола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8643998" cy="66437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7224" y="357166"/>
            <a:ext cx="7929618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Выберите из скобок нужную форму глагола и образуйте отрицательное и вопросительное предложение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Smirnova M.V. (Present Simple)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32770" name="Picture 2" descr="C:\Users\Home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Smirnova M.V. (Present Simple)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33795" name="Picture 3" descr="C:\Users\Home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54266"/>
              </p:ext>
            </p:extLst>
          </p:nvPr>
        </p:nvGraphicFramePr>
        <p:xfrm>
          <a:off x="1523999" y="1397000"/>
          <a:ext cx="7161213" cy="35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1213"/>
              </a:tblGrid>
              <a:tr h="35441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+    c</a:t>
                      </a:r>
                      <a:r>
                        <a:rPr lang="ru-RU" sz="3600" dirty="0" err="1" smtClean="0"/>
                        <a:t>ущ</a:t>
                      </a:r>
                      <a:r>
                        <a:rPr lang="ru-RU" sz="3600" baseline="0" dirty="0" smtClean="0"/>
                        <a:t>  + </a:t>
                      </a:r>
                      <a:r>
                        <a:rPr lang="en-US" sz="3600" baseline="0" dirty="0" smtClean="0"/>
                        <a:t>V, Vs</a:t>
                      </a:r>
                    </a:p>
                    <a:p>
                      <a:endParaRPr lang="en-US" sz="36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baseline="0" dirty="0" smtClean="0"/>
                        <a:t>    c</a:t>
                      </a:r>
                      <a:r>
                        <a:rPr lang="ru-RU" sz="3600" baseline="0" dirty="0" err="1" smtClean="0"/>
                        <a:t>ущ</a:t>
                      </a:r>
                      <a:r>
                        <a:rPr lang="ru-RU" sz="3600" baseline="0" dirty="0" smtClean="0"/>
                        <a:t> + </a:t>
                      </a:r>
                      <a:r>
                        <a:rPr lang="en-US" sz="3600" baseline="0" dirty="0" smtClean="0"/>
                        <a:t>don’t , doesn’t</a:t>
                      </a:r>
                      <a:r>
                        <a:rPr lang="ru-RU" sz="3600" baseline="0" dirty="0" smtClean="0"/>
                        <a:t> + </a:t>
                      </a:r>
                      <a:r>
                        <a:rPr lang="en-US" sz="3600" baseline="0" dirty="0" smtClean="0"/>
                        <a:t>V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36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600" baseline="0" dirty="0" smtClean="0"/>
                        <a:t>?   </a:t>
                      </a:r>
                      <a:r>
                        <a:rPr lang="en-US" sz="3600" baseline="0" smtClean="0"/>
                        <a:t> Do</a:t>
                      </a:r>
                      <a:r>
                        <a:rPr lang="en-US" sz="3600" baseline="0" dirty="0" smtClean="0"/>
                        <a:t>, does  +  </a:t>
                      </a:r>
                      <a:r>
                        <a:rPr lang="ru-RU" sz="3600" baseline="0" dirty="0" err="1" smtClean="0"/>
                        <a:t>сущ</a:t>
                      </a:r>
                      <a:r>
                        <a:rPr lang="ru-RU" sz="3600" baseline="0" dirty="0" smtClean="0"/>
                        <a:t>  +  </a:t>
                      </a:r>
                      <a:r>
                        <a:rPr lang="en-US" sz="3600" baseline="0" dirty="0" smtClean="0"/>
                        <a:t>V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242088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7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>
          <a:xfrm>
            <a:off x="467544" y="476672"/>
            <a:ext cx="8247860" cy="6243217"/>
          </a:xfrm>
        </p:spPr>
        <p:txBody>
          <a:bodyPr/>
          <a:lstStyle/>
          <a:p>
            <a:pPr algn="l">
              <a:defRPr/>
            </a:pPr>
            <a:r>
              <a:rPr lang="en-US" sz="2000" dirty="0"/>
              <a:t>№1. </a:t>
            </a:r>
            <a:r>
              <a:rPr lang="en-US" sz="2000" dirty="0" err="1"/>
              <a:t>Открой</a:t>
            </a:r>
            <a:r>
              <a:rPr lang="en-US" sz="2000" dirty="0"/>
              <a:t> </a:t>
            </a:r>
            <a:r>
              <a:rPr lang="en-US" sz="2000" dirty="0" err="1"/>
              <a:t>скобки</a:t>
            </a:r>
            <a:r>
              <a:rPr lang="en-US" sz="2000" dirty="0"/>
              <a:t>, </a:t>
            </a:r>
            <a:r>
              <a:rPr lang="en-US" sz="2000" dirty="0" err="1"/>
              <a:t>употребляя</a:t>
            </a:r>
            <a:r>
              <a:rPr lang="en-US" sz="2000" dirty="0"/>
              <a:t> </a:t>
            </a:r>
            <a:r>
              <a:rPr lang="en-US" sz="2000" dirty="0" err="1"/>
              <a:t>глаголы</a:t>
            </a:r>
            <a:r>
              <a:rPr lang="en-US" sz="2000" dirty="0"/>
              <a:t> в Present Simple.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1.	In the morning I (go) to school.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2.	After school I sometimes (play) tennis.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3.	My sister (go) to school.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4.	After school she (dance) in the club.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5.	He never (go) there on Sunday.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6.	My mother and brother  (stay) at home.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7.	Peter and our dog Basket usually (play) in the garden.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r>
              <a:rPr lang="en-US" sz="2000" dirty="0"/>
              <a:t>8.	On Sunday we (go) to church.</a:t>
            </a:r>
          </a:p>
          <a:p>
            <a:pPr algn="l">
              <a:defRPr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64704"/>
            <a:ext cx="6427201" cy="43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500063"/>
            <a:ext cx="8001000" cy="553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Мы употребляем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Present Simple </a:t>
            </a:r>
            <a:r>
              <a:rPr lang="ru-RU" sz="2400" b="1" dirty="0">
                <a:solidFill>
                  <a:srgbClr val="FF0000"/>
                </a:solidFill>
              </a:rPr>
              <a:t>(простое настоящее время)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когда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говорим о действиях, которые происходят </a:t>
            </a:r>
            <a:r>
              <a:rPr lang="ru-RU" sz="2400" b="1" dirty="0">
                <a:solidFill>
                  <a:srgbClr val="FF0000"/>
                </a:solidFill>
              </a:rPr>
              <a:t>часто, регулярно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FF0000"/>
                </a:solidFill>
              </a:rPr>
              <a:t>обычно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>
                <a:solidFill>
                  <a:srgbClr val="FF0000"/>
                </a:solidFill>
              </a:rPr>
              <a:t>постоянно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400" b="1" i="1" dirty="0">
                <a:solidFill>
                  <a:srgbClr val="7030A0"/>
                </a:solidFill>
              </a:rPr>
              <a:t>My mum goes to work every morning</a:t>
            </a:r>
            <a:r>
              <a:rPr lang="en-US" sz="2400" i="1" dirty="0" smtClean="0">
                <a:solidFill>
                  <a:srgbClr val="7030A0"/>
                </a:solidFill>
              </a:rPr>
              <a:t>.</a:t>
            </a:r>
            <a:r>
              <a:rPr lang="ru-RU" sz="2400" i="1" dirty="0" smtClean="0">
                <a:solidFill>
                  <a:srgbClr val="7030A0"/>
                </a:solidFill>
              </a:rPr>
              <a:t> – Моя мама ходит на работу каждое утро.</a:t>
            </a:r>
          </a:p>
          <a:p>
            <a:pPr>
              <a:defRPr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ru-RU" sz="2400" b="1" dirty="0">
                <a:solidFill>
                  <a:srgbClr val="002060"/>
                </a:solidFill>
              </a:rPr>
              <a:t>Для выражения </a:t>
            </a:r>
            <a:r>
              <a:rPr lang="ru-RU" sz="2400" b="1" dirty="0">
                <a:solidFill>
                  <a:srgbClr val="FF0000"/>
                </a:solidFill>
              </a:rPr>
              <a:t>общеизвестных фактов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i="1" dirty="0">
                <a:solidFill>
                  <a:srgbClr val="7030A0"/>
                </a:solidFill>
              </a:rPr>
              <a:t>Dogs run and rabbits hop</a:t>
            </a:r>
            <a:r>
              <a:rPr lang="en-US" sz="2400" i="1" dirty="0" smtClean="0">
                <a:solidFill>
                  <a:srgbClr val="7030A0"/>
                </a:solidFill>
              </a:rPr>
              <a:t>.</a:t>
            </a:r>
            <a:r>
              <a:rPr lang="ru-RU" sz="2400" i="1" dirty="0" smtClean="0">
                <a:solidFill>
                  <a:srgbClr val="7030A0"/>
                </a:solidFill>
              </a:rPr>
              <a:t>- Собаки бегают, а кролики прыгают.</a:t>
            </a:r>
            <a:endParaRPr lang="en-US" sz="2400" i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400" i="1" dirty="0">
              <a:solidFill>
                <a:srgbClr val="7030A0"/>
              </a:solidFill>
            </a:endParaRPr>
          </a:p>
          <a:p>
            <a:pPr>
              <a:defRPr/>
            </a:pP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C780DB-806D-469C-BC86-0B138EE3E40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077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2911"/>
            <a:ext cx="71287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предложения отрицательными.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play games at school.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a)play not    b) does not play    c)don’t play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play computer games.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doesn’t play   b) don’t play   c) play not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 walk with my pet .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doesn’t walk     b)don’t walk      c) don’t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teacher speaks French.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a)don’t speaks     b) doesn’t speaks    c) doesn’t speak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Our parrot talks.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doesn’t talk     b)don’t talk    c) doesn’t talks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3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№2</a:t>
            </a:r>
          </a:p>
          <a:p>
            <a:r>
              <a:rPr lang="ru-RU" dirty="0"/>
              <a:t>1.		с</a:t>
            </a:r>
          </a:p>
          <a:p>
            <a:r>
              <a:rPr lang="ru-RU" dirty="0"/>
              <a:t>2.		</a:t>
            </a:r>
            <a:r>
              <a:rPr lang="en-US" dirty="0"/>
              <a:t>b</a:t>
            </a:r>
          </a:p>
          <a:p>
            <a:r>
              <a:rPr lang="en-US" dirty="0"/>
              <a:t>3.		b</a:t>
            </a:r>
          </a:p>
          <a:p>
            <a:r>
              <a:rPr lang="en-US" dirty="0"/>
              <a:t>4.		c</a:t>
            </a:r>
          </a:p>
          <a:p>
            <a:r>
              <a:rPr lang="en-US" dirty="0"/>
              <a:t>5.		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980728"/>
            <a:ext cx="5670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№2</a:t>
            </a:r>
          </a:p>
          <a:p>
            <a:r>
              <a:rPr lang="ru-RU" sz="3600" dirty="0">
                <a:solidFill>
                  <a:schemeClr val="tx1"/>
                </a:solidFill>
              </a:rPr>
              <a:t>1.		с</a:t>
            </a:r>
          </a:p>
          <a:p>
            <a:r>
              <a:rPr lang="ru-RU" sz="3600" dirty="0">
                <a:solidFill>
                  <a:schemeClr val="tx1"/>
                </a:solidFill>
              </a:rPr>
              <a:t>2.		</a:t>
            </a:r>
            <a:r>
              <a:rPr lang="en-US" sz="3600" dirty="0">
                <a:solidFill>
                  <a:schemeClr val="tx1"/>
                </a:solidFill>
              </a:rPr>
              <a:t>b</a:t>
            </a:r>
          </a:p>
          <a:p>
            <a:r>
              <a:rPr lang="en-US" sz="3600" dirty="0">
                <a:solidFill>
                  <a:schemeClr val="tx1"/>
                </a:solidFill>
              </a:rPr>
              <a:t>3.		b</a:t>
            </a:r>
          </a:p>
          <a:p>
            <a:r>
              <a:rPr lang="en-US" sz="3600" dirty="0">
                <a:solidFill>
                  <a:schemeClr val="tx1"/>
                </a:solidFill>
              </a:rPr>
              <a:t>4.		c</a:t>
            </a:r>
          </a:p>
          <a:p>
            <a:r>
              <a:rPr lang="en-US" sz="3600" dirty="0">
                <a:solidFill>
                  <a:schemeClr val="tx1"/>
                </a:solidFill>
              </a:rPr>
              <a:t>5.		a</a:t>
            </a:r>
          </a:p>
        </p:txBody>
      </p:sp>
    </p:spTree>
    <p:extLst>
      <p:ext uri="{BB962C8B-B14F-4D97-AF65-F5344CB8AC3E}">
        <p14:creationId xmlns:p14="http://schemas.microsoft.com/office/powerpoint/2010/main" val="1521307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9"/>
            <a:ext cx="7704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№3. </a:t>
            </a:r>
            <a:r>
              <a:rPr lang="en-US" sz="2400" dirty="0" err="1">
                <a:solidFill>
                  <a:schemeClr val="tx1"/>
                </a:solidFill>
              </a:rPr>
              <a:t>Ответь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на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вопросы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кратко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1.	Do you go to school?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2.	Does your mother often bake cookies?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3.	Does your father play </a:t>
            </a:r>
            <a:r>
              <a:rPr lang="en-US" sz="2400" dirty="0" err="1">
                <a:solidFill>
                  <a:schemeClr val="tx1"/>
                </a:solidFill>
              </a:rPr>
              <a:t>giutar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4.	Do your grandparents watch TV in the evening?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5.	Do your friends play basketball every day?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7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6E2C7D0-8726-4671-8BCC-3D28E41FE96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17930"/>
              </p:ext>
            </p:extLst>
          </p:nvPr>
        </p:nvGraphicFramePr>
        <p:xfrm>
          <a:off x="1043608" y="692696"/>
          <a:ext cx="6984775" cy="5184575"/>
        </p:xfrm>
        <a:graphic>
          <a:graphicData uri="http://schemas.openxmlformats.org/drawingml/2006/table">
            <a:tbl>
              <a:tblPr firstRow="1" firstCol="1" bandRow="1"/>
              <a:tblGrid>
                <a:gridCol w="843853"/>
                <a:gridCol w="6140922"/>
              </a:tblGrid>
              <a:tr h="1036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Yes, I do.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I don't.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Yes, she does.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she doesn't.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Yes, he does.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he doesn't.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Yes, they do.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they don't.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Yes, they do.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they don't.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4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827088" y="404813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Указатели времени (сигналы)</a:t>
            </a:r>
            <a:r>
              <a:rPr lang="en-US" sz="2000" b="1">
                <a:solidFill>
                  <a:srgbClr val="002060"/>
                </a:solidFill>
              </a:rPr>
              <a:t> / Time Expressions</a:t>
            </a:r>
            <a:r>
              <a:rPr lang="en-US" b="1">
                <a:solidFill>
                  <a:srgbClr val="002060"/>
                </a:solidFill>
              </a:rPr>
              <a:t>:</a:t>
            </a:r>
            <a:r>
              <a:rPr lang="ru-RU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268413"/>
            <a:ext cx="8353425" cy="3602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</a:rPr>
              <a:t>every</a:t>
            </a:r>
            <a:r>
              <a:rPr lang="en-US" b="1" dirty="0">
                <a:solidFill>
                  <a:srgbClr val="FF0000"/>
                </a:solidFill>
              </a:rPr>
              <a:t> day / week / month / summer/ year   -  </a:t>
            </a:r>
            <a:r>
              <a:rPr lang="ru-RU" b="1" dirty="0">
                <a:solidFill>
                  <a:srgbClr val="7030A0"/>
                </a:solidFill>
              </a:rPr>
              <a:t>каждый</a:t>
            </a:r>
            <a:r>
              <a:rPr lang="ru-RU" b="1" dirty="0">
                <a:solidFill>
                  <a:srgbClr val="FF0000"/>
                </a:solidFill>
              </a:rPr>
              <a:t> день / неделю / месяц / лето / год 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</a:rPr>
              <a:t>every</a:t>
            </a:r>
            <a:r>
              <a:rPr lang="en-US" b="1" dirty="0">
                <a:solidFill>
                  <a:srgbClr val="FF0000"/>
                </a:solidFill>
              </a:rPr>
              <a:t> morning / afternoon / evening   - </a:t>
            </a:r>
            <a:r>
              <a:rPr lang="ru-RU" b="1" dirty="0">
                <a:solidFill>
                  <a:srgbClr val="7030A0"/>
                </a:solidFill>
              </a:rPr>
              <a:t>каждое</a:t>
            </a:r>
            <a:r>
              <a:rPr lang="ru-RU" b="1" dirty="0">
                <a:solidFill>
                  <a:srgbClr val="FF0000"/>
                </a:solidFill>
              </a:rPr>
              <a:t> утро/ день / вечер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</a:rPr>
              <a:t>In</a:t>
            </a:r>
            <a:r>
              <a:rPr lang="en-US" b="1" dirty="0">
                <a:solidFill>
                  <a:srgbClr val="FF0000"/>
                </a:solidFill>
              </a:rPr>
              <a:t> the morning / afternoon / evening   -    </a:t>
            </a:r>
            <a:r>
              <a:rPr lang="ru-RU" b="1" dirty="0">
                <a:solidFill>
                  <a:srgbClr val="7030A0"/>
                </a:solidFill>
              </a:rPr>
              <a:t>утром / днем / вечером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</a:rPr>
              <a:t>On</a:t>
            </a:r>
            <a:r>
              <a:rPr lang="en-US" b="1" dirty="0">
                <a:solidFill>
                  <a:srgbClr val="FF0000"/>
                </a:solidFill>
              </a:rPr>
              <a:t> Monday / Friday / Sunday   - 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понедельник / пятницу / воскресенье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</a:rPr>
              <a:t>Once / twice / three times </a:t>
            </a:r>
            <a:r>
              <a:rPr lang="en-US" b="1" dirty="0">
                <a:solidFill>
                  <a:srgbClr val="FF0000"/>
                </a:solidFill>
              </a:rPr>
              <a:t>a week/ a day   </a:t>
            </a:r>
            <a:r>
              <a:rPr lang="ru-RU" b="1" dirty="0">
                <a:solidFill>
                  <a:srgbClr val="FF0000"/>
                </a:solidFill>
              </a:rPr>
              <a:t>-   </a:t>
            </a:r>
            <a:r>
              <a:rPr lang="ru-RU" b="1" dirty="0">
                <a:solidFill>
                  <a:srgbClr val="7030A0"/>
                </a:solidFill>
              </a:rPr>
              <a:t>один раз / два раза / три раза </a:t>
            </a:r>
            <a:r>
              <a:rPr lang="ru-RU" b="1" dirty="0">
                <a:solidFill>
                  <a:srgbClr val="FF0000"/>
                </a:solidFill>
              </a:rPr>
              <a:t>в неделю / в день</a:t>
            </a: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usually   -  </a:t>
            </a:r>
            <a:r>
              <a:rPr lang="ru-RU" b="1" dirty="0">
                <a:solidFill>
                  <a:srgbClr val="7030A0"/>
                </a:solidFill>
              </a:rPr>
              <a:t>обычно</a:t>
            </a:r>
            <a:endParaRPr lang="en-US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always   -</a:t>
            </a:r>
            <a:r>
              <a:rPr lang="ru-RU" b="1" dirty="0">
                <a:solidFill>
                  <a:srgbClr val="7030A0"/>
                </a:solidFill>
              </a:rPr>
              <a:t>   всегда</a:t>
            </a:r>
            <a:endParaRPr lang="en-US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sometimes   -   </a:t>
            </a:r>
            <a:r>
              <a:rPr lang="ru-RU" b="1" dirty="0">
                <a:solidFill>
                  <a:srgbClr val="7030A0"/>
                </a:solidFill>
              </a:rPr>
              <a:t>иногда</a:t>
            </a:r>
            <a:endParaRPr lang="en-US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often   -   </a:t>
            </a:r>
            <a:r>
              <a:rPr lang="ru-RU" b="1" dirty="0">
                <a:solidFill>
                  <a:srgbClr val="7030A0"/>
                </a:solidFill>
              </a:rPr>
              <a:t>часто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83E7F-7FE2-470B-8DDF-8FB6BA9CD9E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500438" y="357188"/>
            <a:ext cx="1071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( + 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071688" y="2357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.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071546"/>
            <a:ext cx="8143932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ru-RU" sz="4000" b="1" dirty="0" err="1" smtClean="0">
                <a:solidFill>
                  <a:srgbClr val="FF0000"/>
                </a:solidFill>
              </a:rPr>
              <a:t>ущ</a:t>
            </a:r>
            <a:r>
              <a:rPr lang="ru-RU" sz="4000" b="1" dirty="0" smtClean="0">
                <a:solidFill>
                  <a:srgbClr val="FF0000"/>
                </a:solidFill>
              </a:rPr>
              <a:t> + </a:t>
            </a:r>
            <a:r>
              <a:rPr lang="en-CA" sz="4000" b="1" dirty="0" smtClean="0">
                <a:solidFill>
                  <a:srgbClr val="FF0000"/>
                </a:solidFill>
              </a:rPr>
              <a:t>V</a:t>
            </a:r>
          </a:p>
          <a:p>
            <a:pPr>
              <a:defRPr/>
            </a:pPr>
            <a:r>
              <a:rPr lang="en-CA" sz="4000" b="1" dirty="0" smtClean="0">
                <a:solidFill>
                  <a:schemeClr val="tx1"/>
                </a:solidFill>
              </a:rPr>
              <a:t># I go to school every day.</a:t>
            </a:r>
          </a:p>
          <a:p>
            <a:pPr>
              <a:defRPr/>
            </a:pPr>
            <a:endParaRPr lang="en-CA" sz="4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CA" sz="4000" b="1" dirty="0" smtClean="0">
                <a:solidFill>
                  <a:srgbClr val="FF0000"/>
                </a:solidFill>
              </a:rPr>
              <a:t>He /she/ it  + Vs</a:t>
            </a:r>
          </a:p>
          <a:p>
            <a:pPr>
              <a:defRPr/>
            </a:pPr>
            <a:r>
              <a:rPr lang="en-CA" sz="4000" b="1" dirty="0" smtClean="0">
                <a:solidFill>
                  <a:schemeClr val="tx1"/>
                </a:solidFill>
              </a:rPr>
              <a:t>#My mum works in the shop.</a:t>
            </a:r>
          </a:p>
        </p:txBody>
      </p:sp>
      <p:sp>
        <p:nvSpPr>
          <p:cNvPr id="5134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434F06-C163-46C4-B8D3-CAC75ABB413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135" name="Нижний колонтитул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создание пр\Звери ,мультяшки\0_6fa18_64a4da0_L.png"/>
          <p:cNvPicPr>
            <a:picLocks noChangeAspect="1" noChangeArrowheads="1"/>
          </p:cNvPicPr>
          <p:nvPr/>
        </p:nvPicPr>
        <p:blipFill>
          <a:blip r:embed="rId2" cstate="print"/>
          <a:srcRect l="19846" t="18489" r="2267"/>
          <a:stretch>
            <a:fillRect/>
          </a:stretch>
        </p:blipFill>
        <p:spPr bwMode="auto">
          <a:xfrm>
            <a:off x="1214438" y="214313"/>
            <a:ext cx="3214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Марина\Desktop\создание пр\Звери ,мультяшки\0_6fa20_932b647e_L.png"/>
          <p:cNvPicPr>
            <a:picLocks noChangeAspect="1" noChangeArrowheads="1"/>
          </p:cNvPicPr>
          <p:nvPr/>
        </p:nvPicPr>
        <p:blipFill>
          <a:blip r:embed="rId3" cstate="print"/>
          <a:srcRect r="29485"/>
          <a:stretch>
            <a:fillRect/>
          </a:stretch>
        </p:blipFill>
        <p:spPr bwMode="auto">
          <a:xfrm>
            <a:off x="4357688" y="142875"/>
            <a:ext cx="3116262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85813" y="2500313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Polar bears </a:t>
            </a:r>
            <a:r>
              <a:rPr lang="en-US" sz="2400" b="1">
                <a:solidFill>
                  <a:srgbClr val="FF0000"/>
                </a:solidFill>
              </a:rPr>
              <a:t>live</a:t>
            </a:r>
            <a:r>
              <a:rPr lang="en-US" sz="2400" b="1">
                <a:solidFill>
                  <a:srgbClr val="002060"/>
                </a:solidFill>
              </a:rPr>
              <a:t> in cold places. They </a:t>
            </a:r>
            <a:r>
              <a:rPr lang="en-US" sz="2400" b="1">
                <a:solidFill>
                  <a:srgbClr val="FF0000"/>
                </a:solidFill>
              </a:rPr>
              <a:t>live</a:t>
            </a:r>
            <a:r>
              <a:rPr lang="en-US" sz="2400" b="1">
                <a:solidFill>
                  <a:srgbClr val="002060"/>
                </a:solidFill>
              </a:rPr>
              <a:t> in the North Pole . They </a:t>
            </a:r>
            <a:r>
              <a:rPr lang="en-US" sz="2400" b="1">
                <a:solidFill>
                  <a:srgbClr val="FF0000"/>
                </a:solidFill>
              </a:rPr>
              <a:t>eat</a:t>
            </a:r>
            <a:r>
              <a:rPr lang="en-US" sz="2400" b="1">
                <a:solidFill>
                  <a:srgbClr val="002060"/>
                </a:solidFill>
              </a:rPr>
              <a:t> fish.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6149" name="Picture 4" descr="девочка с цветком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3214688"/>
            <a:ext cx="15255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Users\Марина\Pictures\св.Валентин\ro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3929063"/>
            <a:ext cx="714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Марина\Pictures\св.Валентин\MAY5MCA1RFAHSCACDRO9NCAMUR67YCAHI7S4VCALFCB3XCAP2FYQ3CA52JDSJCA5U8XCLCA5CZX0TCAE6X0ORCAMNU9DQCAROURHPCAZUEGUJCA5JWY3QCA2GQ00OCAYDXPYKCAGCDWRYCAH4L5UECAE6UR7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00250">
            <a:off x="3674960" y="4716960"/>
            <a:ext cx="500066" cy="62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6" descr="C:\Users\Марина\Pictures\св.Валентин\KR29ZCA5UD1G9CA5SWG2YCAJGW4Z0CAI2GTLVCA8FCIFFCA6J3S7WCAEPJO7TCA2GLJTOCAB7Q0TMCAC152E5CAO0AL0ECA7CYN11CAGXPE0VCAUFQPAKCADAF572CA3SEFZTCA8IL0G6CAWNV5Z1CAX6MN8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857625"/>
            <a:ext cx="914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7" descr="C:\Users\Марина\Pictures\св.Валентин\H620MCAGUMMZFCADOSZ1XCAOIRDT2CAOQRPD2CAXKRLDPCA6UQ3B5CACCDBRUCAHMKKGBCAW410KGCA1WVG17CAKISEHXCANL7FKHCAVZKBD0CAHXQCHXCAYU845LCAH163SHCAGO9PZSCA3JIB2VCAP6DV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3714750"/>
            <a:ext cx="609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 descr="C:\Users\Марина\Pictures\св.Валентин\19199370007acdf7602e53fbafbb4fa216c86ea45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5715000"/>
            <a:ext cx="69056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9" descr="C:\Users\Марина\Pictures\св.Валентин\373047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786188"/>
            <a:ext cx="6746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0" descr="C:\Users\Марина\Pictures\св.Валентин\14088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8" y="5572125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1857375" y="5572125"/>
            <a:ext cx="6143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Ann like</a:t>
            </a:r>
            <a:r>
              <a:rPr lang="en-US" sz="2400" b="1">
                <a:solidFill>
                  <a:srgbClr val="FF0000"/>
                </a:solidFill>
              </a:rPr>
              <a:t>s</a:t>
            </a:r>
            <a:r>
              <a:rPr lang="en-US" sz="2400" b="1">
                <a:solidFill>
                  <a:srgbClr val="002060"/>
                </a:solidFill>
              </a:rPr>
              <a:t> roses. She spend</a:t>
            </a:r>
            <a:r>
              <a:rPr lang="en-US" sz="2400" b="1">
                <a:solidFill>
                  <a:srgbClr val="FF0000"/>
                </a:solidFill>
              </a:rPr>
              <a:t>s</a:t>
            </a:r>
            <a:r>
              <a:rPr lang="en-US" sz="2400" b="1">
                <a:solidFill>
                  <a:srgbClr val="002060"/>
                </a:solidFill>
              </a:rPr>
              <a:t> a lot of time in the garden.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6158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9ED08-F916-4F8D-913D-B2C1CC7FECD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159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4013" cy="266700"/>
          </a:xfrm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285875" y="428625"/>
            <a:ext cx="728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Заполни таблицу глаголами в нужной форме</a:t>
            </a:r>
            <a:r>
              <a:rPr lang="ru-RU" b="1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857250"/>
          <a:ext cx="8572560" cy="579501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6676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play</a:t>
                      </a:r>
                      <a:endParaRPr lang="ru-RU" sz="2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dance</a:t>
                      </a:r>
                      <a:endParaRPr lang="ru-RU" sz="2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go</a:t>
                      </a:r>
                      <a:endParaRPr lang="ru-RU" sz="2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watch</a:t>
                      </a:r>
                      <a:endParaRPr lang="ru-RU" sz="2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fly</a:t>
                      </a:r>
                      <a:endParaRPr lang="ru-RU" sz="24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545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You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545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He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45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She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45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It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45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We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8545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They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75" y="242887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328612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8875" y="407193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3375" y="242887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3286125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4143375"/>
            <a:ext cx="35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2063" y="242887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3500" y="3357563"/>
            <a:ext cx="78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3500" y="4286250"/>
            <a:ext cx="121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29438" y="2428875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29438" y="3357563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0" y="41433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85938" y="1714500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play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85938" y="242887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play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85938" y="328612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play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85938" y="4071938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play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85938" y="5000625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play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85938" y="5857875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play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14688" y="1643063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dance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14688" y="2428875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dance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14688" y="3286125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dance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14688" y="5072063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dance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86125" y="5857875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dance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4875" y="1643063"/>
            <a:ext cx="100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go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43438" y="242887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go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14875" y="33575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go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14875" y="4286250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go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14875" y="5072063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go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14875" y="58578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go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072188" y="1643063"/>
            <a:ext cx="1214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watch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72188" y="2428875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watch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72188" y="5072063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watch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43625" y="5857875"/>
            <a:ext cx="121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watch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7262" name="TextBox 37"/>
          <p:cNvSpPr txBox="1">
            <a:spLocks noChangeArrowheads="1"/>
          </p:cNvSpPr>
          <p:nvPr/>
        </p:nvSpPr>
        <p:spPr bwMode="auto">
          <a:xfrm>
            <a:off x="7500938" y="1643063"/>
            <a:ext cx="92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fly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72375" y="2428875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fli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858125" y="2428875"/>
            <a:ext cx="85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72375" y="328612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fli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858125" y="3286125"/>
            <a:ext cx="714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643813" y="4143375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fli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929563" y="4143375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es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643813" y="507206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fly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572375" y="5929313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fly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214688" y="4143375"/>
            <a:ext cx="107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dance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72188" y="335756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watch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00750" y="414337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watch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7274" name="Номер слайда 4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C7978-4F7A-459F-A855-2EA48E89894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275" name="Нижний колонтитул 50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4013" cy="266700"/>
          </a:xfrm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0" grpId="1"/>
      <p:bldP spid="41" grpId="0"/>
      <p:bldP spid="42" grpId="0"/>
      <p:bldP spid="42" grpId="1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333375"/>
            <a:ext cx="72739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Особенности правописания глаголов в 3-ем лице ед. ч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68313" y="981075"/>
            <a:ext cx="828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Times New Roman" pitchFamily="16" charset="0"/>
              <a:buAutoNum type="arabicPeriod"/>
            </a:pPr>
            <a:r>
              <a:rPr lang="ru-RU" sz="2800" b="1">
                <a:solidFill>
                  <a:srgbClr val="002060"/>
                </a:solidFill>
              </a:rPr>
              <a:t>К большинству глаголов мы прибавляем</a:t>
            </a:r>
            <a:endParaRPr lang="en-US" sz="2800" b="1">
              <a:solidFill>
                <a:srgbClr val="002060"/>
              </a:solidFill>
            </a:endParaRPr>
          </a:p>
          <a:p>
            <a:pPr marL="514350" indent="-514350"/>
            <a:r>
              <a:rPr lang="en-US" sz="2800" b="1">
                <a:solidFill>
                  <a:schemeClr val="tx1"/>
                </a:solidFill>
              </a:rPr>
              <a:t>                                   </a:t>
            </a:r>
            <a:r>
              <a:rPr lang="ru-RU" sz="2800" b="1">
                <a:solidFill>
                  <a:schemeClr val="tx1"/>
                </a:solidFill>
              </a:rPr>
              <a:t> </a:t>
            </a:r>
            <a:r>
              <a:rPr lang="ru-RU" sz="2800" b="1" i="1">
                <a:solidFill>
                  <a:srgbClr val="FF0000"/>
                </a:solidFill>
              </a:rPr>
              <a:t>-</a:t>
            </a:r>
            <a:r>
              <a:rPr lang="en-US" sz="2800" b="1" i="1">
                <a:solidFill>
                  <a:srgbClr val="FF0000"/>
                </a:solidFill>
              </a:rPr>
              <a:t>s</a:t>
            </a:r>
            <a:r>
              <a:rPr lang="ru-RU" sz="2800" b="1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2565400"/>
            <a:ext cx="8569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sing     -   She sing</a:t>
            </a:r>
            <a:r>
              <a:rPr lang="en-US" sz="2000" b="1" i="1" dirty="0">
                <a:solidFill>
                  <a:srgbClr val="FF0000"/>
                </a:solidFill>
              </a:rPr>
              <a:t>s         </a:t>
            </a:r>
            <a:r>
              <a:rPr lang="en-US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I read     -    He read</a:t>
            </a:r>
            <a:r>
              <a:rPr lang="en-US" sz="2000" b="1" i="1" dirty="0">
                <a:solidFill>
                  <a:srgbClr val="FF0000"/>
                </a:solidFill>
              </a:rPr>
              <a:t>s           </a:t>
            </a:r>
            <a:r>
              <a:rPr lang="en-US" b="1" i="1" dirty="0">
                <a:solidFill>
                  <a:schemeClr val="tx1"/>
                </a:solidFill>
              </a:rPr>
              <a:t>I sleep    -   It sleep</a:t>
            </a:r>
            <a:r>
              <a:rPr lang="en-US" sz="2000" b="1" i="1" dirty="0">
                <a:solidFill>
                  <a:srgbClr val="FF0000"/>
                </a:solidFill>
              </a:rPr>
              <a:t>s</a:t>
            </a:r>
            <a:r>
              <a:rPr lang="en-US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  </a:t>
            </a:r>
            <a:endParaRPr lang="ru-RU" b="1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8" name="Picture 3" descr="C:\Users\Марина\Desktop\создание пр\дети\девочка поет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84538"/>
            <a:ext cx="162877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C:\Users\Марина\Desktop\создание пр\дети\читать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284538"/>
            <a:ext cx="14779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http://i044.radikal.ru/0710/09/40197db88ad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429000"/>
            <a:ext cx="221456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22FBF-D39C-48F9-B0EB-FBF7AD194BEB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8202" name="Нижний колонтитул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84213" y="476250"/>
            <a:ext cx="7848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2.</a:t>
            </a:r>
            <a:r>
              <a:rPr lang="ru-RU" sz="2400" b="1">
                <a:solidFill>
                  <a:schemeClr val="tx1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К глаголам, которые оканчиваются на </a:t>
            </a:r>
            <a:r>
              <a:rPr lang="ru-RU" sz="2800" b="1">
                <a:solidFill>
                  <a:srgbClr val="FF0000"/>
                </a:solidFill>
              </a:rPr>
              <a:t>–</a:t>
            </a:r>
            <a:r>
              <a:rPr lang="en-US" sz="2800" b="1">
                <a:solidFill>
                  <a:srgbClr val="FF0000"/>
                </a:solidFill>
              </a:rPr>
              <a:t>s,-sh,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-ch,-x,-o</a:t>
            </a:r>
            <a:r>
              <a:rPr lang="ru-RU" sz="2800" b="1">
                <a:solidFill>
                  <a:srgbClr val="FF0000"/>
                </a:solidFill>
              </a:rPr>
              <a:t>,</a:t>
            </a:r>
            <a:r>
              <a:rPr lang="ru-RU" sz="2800" b="1">
                <a:solidFill>
                  <a:schemeClr val="tx1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мы прибавляем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-es</a:t>
            </a: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b="1" i="1">
                <a:solidFill>
                  <a:srgbClr val="660033"/>
                </a:solidFill>
              </a:rPr>
              <a:t>Verbs ending in </a:t>
            </a:r>
            <a:r>
              <a:rPr lang="ru-RU" b="1" i="1">
                <a:solidFill>
                  <a:srgbClr val="FF0000"/>
                </a:solidFill>
              </a:rPr>
              <a:t>–</a:t>
            </a:r>
            <a:r>
              <a:rPr lang="en-US" b="1" i="1">
                <a:solidFill>
                  <a:srgbClr val="FF0000"/>
                </a:solidFill>
              </a:rPr>
              <a:t>s,-sh,-ch,-x,-o</a:t>
            </a:r>
            <a:r>
              <a:rPr lang="ru-RU" b="1" i="1">
                <a:solidFill>
                  <a:srgbClr val="660033"/>
                </a:solidFill>
              </a:rPr>
              <a:t>,</a:t>
            </a:r>
            <a:r>
              <a:rPr lang="en-US" b="1" i="1">
                <a:solidFill>
                  <a:srgbClr val="660033"/>
                </a:solidFill>
              </a:rPr>
              <a:t>  take </a:t>
            </a:r>
            <a:r>
              <a:rPr lang="en-US" b="1" i="1">
                <a:solidFill>
                  <a:srgbClr val="FF0000"/>
                </a:solidFill>
              </a:rPr>
              <a:t>-es</a:t>
            </a:r>
            <a:endParaRPr lang="ru-RU" b="1" i="1">
              <a:solidFill>
                <a:srgbClr val="FF0000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84213" y="2708275"/>
            <a:ext cx="770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    I go    -   He go</a:t>
            </a:r>
            <a:r>
              <a:rPr lang="en-US" sz="2000" b="1">
                <a:solidFill>
                  <a:srgbClr val="FF0000"/>
                </a:solidFill>
              </a:rPr>
              <a:t>es</a:t>
            </a:r>
            <a:r>
              <a:rPr lang="en-US" b="1">
                <a:solidFill>
                  <a:schemeClr val="tx1"/>
                </a:solidFill>
              </a:rPr>
              <a:t>                              I watch     -   She watch</a:t>
            </a:r>
            <a:r>
              <a:rPr lang="en-US" sz="2000" b="1">
                <a:solidFill>
                  <a:srgbClr val="FF0000"/>
                </a:solidFill>
              </a:rPr>
              <a:t>es</a:t>
            </a:r>
            <a:endParaRPr lang="ru-RU" sz="2000" b="1">
              <a:solidFill>
                <a:srgbClr val="FF0000"/>
              </a:solidFill>
            </a:endParaRPr>
          </a:p>
        </p:txBody>
      </p:sp>
      <p:pic>
        <p:nvPicPr>
          <p:cNvPr id="9220" name="Picture 2" descr="C:\Users\Марина\Desktop\создание пр\дети\Рисунок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429000"/>
            <a:ext cx="18732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Марина\Desktop\создание пр\дети\Рисунок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429000"/>
            <a:ext cx="2444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5D873-FAF8-4348-B47E-2336C7E8FC15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9223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68313" y="549275"/>
            <a:ext cx="828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  <a:r>
              <a:rPr lang="en-US" sz="2400" b="1">
                <a:solidFill>
                  <a:srgbClr val="002060"/>
                </a:solidFill>
              </a:rPr>
              <a:t>. </a:t>
            </a:r>
            <a:r>
              <a:rPr lang="ru-RU" sz="2400" b="1">
                <a:solidFill>
                  <a:srgbClr val="002060"/>
                </a:solidFill>
              </a:rPr>
              <a:t>К глаголам, которые оканчивается</a:t>
            </a:r>
            <a:endParaRPr lang="en-US" sz="2400" b="1">
              <a:solidFill>
                <a:srgbClr val="002060"/>
              </a:solidFill>
            </a:endParaRPr>
          </a:p>
          <a:p>
            <a:pPr algn="ctr"/>
            <a:r>
              <a:rPr lang="ru-RU" sz="2400" b="1">
                <a:solidFill>
                  <a:schemeClr val="tx1"/>
                </a:solidFill>
              </a:rPr>
              <a:t> </a:t>
            </a:r>
            <a:r>
              <a:rPr lang="ru-RU" sz="2400" b="1" u="sng">
                <a:solidFill>
                  <a:srgbClr val="FF0000"/>
                </a:solidFill>
              </a:rPr>
              <a:t>на согласную + -у</a:t>
            </a:r>
            <a:r>
              <a:rPr lang="ru-RU" sz="2400" b="1">
                <a:solidFill>
                  <a:srgbClr val="002060"/>
                </a:solidFill>
              </a:rPr>
              <a:t>, мы прибавляем </a:t>
            </a:r>
            <a:r>
              <a:rPr lang="ru-RU" sz="2400" b="1">
                <a:solidFill>
                  <a:srgbClr val="FF0000"/>
                </a:solidFill>
              </a:rPr>
              <a:t>–</a:t>
            </a:r>
            <a:r>
              <a:rPr lang="en-US" sz="2400" b="1">
                <a:solidFill>
                  <a:srgbClr val="FF0000"/>
                </a:solidFill>
              </a:rPr>
              <a:t>es</a:t>
            </a: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при этом –у меняется  на </a:t>
            </a:r>
            <a:r>
              <a:rPr lang="ru-RU" sz="2400" b="1">
                <a:solidFill>
                  <a:srgbClr val="FF0000"/>
                </a:solidFill>
              </a:rPr>
              <a:t>–</a:t>
            </a:r>
            <a:r>
              <a:rPr lang="en-US" sz="2400" b="1">
                <a:solidFill>
                  <a:srgbClr val="FF0000"/>
                </a:solidFill>
              </a:rPr>
              <a:t>i</a:t>
            </a:r>
            <a:r>
              <a:rPr lang="en-US" sz="2400" b="1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b="1">
                <a:solidFill>
                  <a:srgbClr val="660033"/>
                </a:solidFill>
              </a:rPr>
              <a:t>Verbs ending in a </a:t>
            </a:r>
            <a:r>
              <a:rPr lang="en-US" b="1">
                <a:solidFill>
                  <a:srgbClr val="FF0000"/>
                </a:solidFill>
              </a:rPr>
              <a:t>consonant + y</a:t>
            </a:r>
            <a:r>
              <a:rPr lang="en-US" b="1">
                <a:solidFill>
                  <a:srgbClr val="660033"/>
                </a:solidFill>
              </a:rPr>
              <a:t>, drop the –y and take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-ies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187450" y="2205038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tx1"/>
                </a:solidFill>
              </a:rPr>
              <a:t>I stu</a:t>
            </a:r>
            <a:r>
              <a:rPr lang="en-US" sz="2000" b="1" i="1" u="sng">
                <a:solidFill>
                  <a:srgbClr val="002060"/>
                </a:solidFill>
              </a:rPr>
              <a:t>d</a:t>
            </a:r>
            <a:r>
              <a:rPr lang="en-US" sz="2000" b="1" i="1">
                <a:solidFill>
                  <a:srgbClr val="FF0000"/>
                </a:solidFill>
              </a:rPr>
              <a:t>y</a:t>
            </a:r>
            <a:r>
              <a:rPr lang="en-US" b="1" i="1">
                <a:solidFill>
                  <a:schemeClr val="tx1"/>
                </a:solidFill>
              </a:rPr>
              <a:t>   -   He stud</a:t>
            </a:r>
            <a:r>
              <a:rPr lang="en-US" sz="2000" b="1" i="1">
                <a:solidFill>
                  <a:srgbClr val="FF0000"/>
                </a:solidFill>
              </a:rPr>
              <a:t>ies</a:t>
            </a:r>
            <a:r>
              <a:rPr lang="ru-RU" b="1" i="1">
                <a:solidFill>
                  <a:srgbClr val="FF0000"/>
                </a:solidFill>
              </a:rPr>
              <a:t>       </a:t>
            </a:r>
            <a:r>
              <a:rPr lang="en-US" b="1" i="1">
                <a:solidFill>
                  <a:srgbClr val="FF0000"/>
                </a:solidFill>
              </a:rPr>
              <a:t>          </a:t>
            </a:r>
            <a:r>
              <a:rPr lang="ru-RU" b="1" i="1">
                <a:solidFill>
                  <a:srgbClr val="FF0000"/>
                </a:solidFill>
              </a:rPr>
              <a:t>  </a:t>
            </a:r>
            <a:r>
              <a:rPr lang="en-US" b="1" i="1">
                <a:solidFill>
                  <a:schemeClr val="tx1"/>
                </a:solidFill>
              </a:rPr>
              <a:t>I f</a:t>
            </a:r>
            <a:r>
              <a:rPr lang="en-US" b="1" i="1" u="sng">
                <a:solidFill>
                  <a:srgbClr val="002060"/>
                </a:solidFill>
              </a:rPr>
              <a:t>l</a:t>
            </a:r>
            <a:r>
              <a:rPr lang="en-US" b="1" i="1">
                <a:solidFill>
                  <a:srgbClr val="FF0000"/>
                </a:solidFill>
              </a:rPr>
              <a:t>y</a:t>
            </a:r>
            <a:r>
              <a:rPr lang="en-US" b="1" i="1">
                <a:solidFill>
                  <a:schemeClr val="tx1"/>
                </a:solidFill>
              </a:rPr>
              <a:t>   -    It fl</a:t>
            </a:r>
            <a:r>
              <a:rPr lang="en-US" sz="2000" b="1" i="1">
                <a:solidFill>
                  <a:srgbClr val="FF0000"/>
                </a:solidFill>
              </a:rPr>
              <a:t>ies</a:t>
            </a:r>
            <a:endParaRPr lang="ru-RU" sz="2000" b="1" i="1">
              <a:solidFill>
                <a:srgbClr val="FF0000"/>
              </a:solidFill>
            </a:endParaRPr>
          </a:p>
        </p:txBody>
      </p:sp>
      <p:pic>
        <p:nvPicPr>
          <p:cNvPr id="10244" name="Рисунок 3" descr="считать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565400"/>
            <a:ext cx="1825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565400"/>
            <a:ext cx="1425575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900113" y="3933825"/>
            <a:ext cx="7559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660033"/>
                </a:solidFill>
              </a:rPr>
              <a:t>Verbs ending in a </a:t>
            </a:r>
            <a:r>
              <a:rPr lang="en-US" b="1" i="1">
                <a:solidFill>
                  <a:srgbClr val="FF0000"/>
                </a:solidFill>
              </a:rPr>
              <a:t>vowel + y</a:t>
            </a:r>
            <a:r>
              <a:rPr lang="en-US" b="1" i="1">
                <a:solidFill>
                  <a:srgbClr val="660033"/>
                </a:solidFill>
              </a:rPr>
              <a:t>, take  </a:t>
            </a:r>
            <a:r>
              <a:rPr lang="en-US" sz="2400" b="1" i="1">
                <a:solidFill>
                  <a:srgbClr val="FF0000"/>
                </a:solidFill>
              </a:rPr>
              <a:t>-s.</a:t>
            </a:r>
            <a:r>
              <a:rPr lang="en-US" sz="2400" i="1">
                <a:solidFill>
                  <a:srgbClr val="FF0000"/>
                </a:solidFill>
              </a:rPr>
              <a:t> </a:t>
            </a:r>
            <a:endParaRPr lang="ru-RU" sz="2400" i="1">
              <a:solidFill>
                <a:srgbClr val="FF0000"/>
              </a:solidFill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843213" y="4292600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tx1"/>
                </a:solidFill>
              </a:rPr>
              <a:t>I pl</a:t>
            </a:r>
            <a:r>
              <a:rPr lang="en-US" b="1" i="1" u="sng">
                <a:solidFill>
                  <a:srgbClr val="002060"/>
                </a:solidFill>
              </a:rPr>
              <a:t>a</a:t>
            </a:r>
            <a:r>
              <a:rPr lang="en-US" b="1" i="1">
                <a:solidFill>
                  <a:srgbClr val="FF0000"/>
                </a:solidFill>
              </a:rPr>
              <a:t>y</a:t>
            </a:r>
            <a:r>
              <a:rPr lang="en-US" b="1" i="1">
                <a:solidFill>
                  <a:schemeClr val="tx1"/>
                </a:solidFill>
              </a:rPr>
              <a:t>     -     He play</a:t>
            </a:r>
            <a:r>
              <a:rPr lang="en-US" sz="2000" b="1" i="1">
                <a:solidFill>
                  <a:srgbClr val="FF0000"/>
                </a:solidFill>
              </a:rPr>
              <a:t>s</a:t>
            </a:r>
            <a:endParaRPr lang="ru-RU" sz="2000" b="1" i="1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652963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F5A39-ABB7-4130-8CA1-2DB3FBECD94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025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4013" cy="266700"/>
          </a:xfrm>
          <a:noFill/>
        </p:spPr>
        <p:txBody>
          <a:bodyPr/>
          <a:lstStyle/>
          <a:p>
            <a:r>
              <a:rPr lang="en-US"/>
              <a:t>Smirnova M.V. (Present Simple)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948</Words>
  <Application>Microsoft Office PowerPoint</Application>
  <PresentationFormat>Экран (4:3)</PresentationFormat>
  <Paragraphs>264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Segoe UI Black</vt:lpstr>
      <vt:lpstr>Times New Roman</vt:lpstr>
      <vt:lpstr>Тема Office</vt:lpstr>
      <vt:lpstr>Present Simple. Настоящее простое время.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136</cp:revision>
  <cp:lastPrinted>1601-01-01T00:00:00Z</cp:lastPrinted>
  <dcterms:created xsi:type="dcterms:W3CDTF">2010-10-21T06:06:45Z</dcterms:created>
  <dcterms:modified xsi:type="dcterms:W3CDTF">2023-12-13T04:33:24Z</dcterms:modified>
</cp:coreProperties>
</file>