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Ваш ребенок первоклассник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600" dirty="0"/>
          </a:p>
        </p:txBody>
      </p:sp>
      <p:pic>
        <p:nvPicPr>
          <p:cNvPr id="4" name="Рисунок 7" descr="www_chudetstvo_ru_pervoe_sentyabrya_den_znaniy_5.jpg"/>
          <p:cNvPicPr>
            <a:picLocks noChangeAspect="1"/>
          </p:cNvPicPr>
          <p:nvPr/>
        </p:nvPicPr>
        <p:blipFill>
          <a:blip r:embed="rId2" cstate="print"/>
          <a:srcRect b="11127"/>
          <a:stretch>
            <a:fillRect/>
          </a:stretch>
        </p:blipFill>
        <p:spPr bwMode="auto">
          <a:xfrm>
            <a:off x="2267744" y="188640"/>
            <a:ext cx="62642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Помогите ребёнку стать самостоятельным.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r>
              <a:rPr lang="ru-RU" u="sng" dirty="0" smtClean="0"/>
              <a:t>Важно:</a:t>
            </a:r>
            <a:endParaRPr lang="ru-RU" dirty="0" smtClean="0"/>
          </a:p>
          <a:p>
            <a:pPr lvl="0"/>
            <a:r>
              <a:rPr lang="ru-RU" dirty="0" smtClean="0"/>
              <a:t>Оказывать помощь только тогда, когда вы уверены, что ребёнку эта задача не под силу;</a:t>
            </a:r>
          </a:p>
          <a:p>
            <a:pPr lvl="0"/>
            <a:r>
              <a:rPr lang="ru-RU" dirty="0" smtClean="0"/>
              <a:t>Проверять, чтобы любое начатое им дело было доведено до конца;</a:t>
            </a:r>
          </a:p>
          <a:p>
            <a:pPr lvl="0"/>
            <a:r>
              <a:rPr lang="ru-RU" dirty="0" smtClean="0"/>
              <a:t>Доверять ему все домашние дела, даже если качество их выполнения вас не совсем устраивает;</a:t>
            </a:r>
          </a:p>
          <a:p>
            <a:pPr lvl="0"/>
            <a:r>
              <a:rPr lang="ru-RU" dirty="0" smtClean="0"/>
              <a:t>Не забывайте хвалить ребёнка за хорошо выполненную работу.</a:t>
            </a:r>
          </a:p>
          <a:p>
            <a:r>
              <a:rPr lang="ru-RU" dirty="0" smtClean="0"/>
              <a:t>Формируйте у ребёнка ощущение успешности и желание двигаться к цели.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Не навредите любовью.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ru-RU" u="sng" dirty="0" smtClean="0"/>
              <a:t>Важно:</a:t>
            </a:r>
            <a:endParaRPr lang="ru-RU" dirty="0" smtClean="0"/>
          </a:p>
          <a:p>
            <a:pPr lvl="0"/>
            <a:r>
              <a:rPr lang="ru-RU" dirty="0" smtClean="0"/>
              <a:t>Любые способы оказания помощи должны идти на пользу ребёнку, должны формировать новые учебные </a:t>
            </a:r>
            <a:r>
              <a:rPr lang="ru-RU" dirty="0" err="1" smtClean="0"/>
              <a:t>навыки,развивать</a:t>
            </a:r>
            <a:r>
              <a:rPr lang="ru-RU" dirty="0" smtClean="0"/>
              <a:t> возможности, а не приучать к бездействию и пассивному созерцанию родительского труда;</a:t>
            </a:r>
          </a:p>
          <a:p>
            <a:pPr lvl="0"/>
            <a:r>
              <a:rPr lang="ru-RU" dirty="0" smtClean="0"/>
              <a:t>Разумно ограничивайте вашу помощь ребёнку.</a:t>
            </a:r>
          </a:p>
          <a:p>
            <a:endParaRPr lang="ru-RU" dirty="0"/>
          </a:p>
        </p:txBody>
      </p:sp>
      <p:pic>
        <p:nvPicPr>
          <p:cNvPr id="4" name="Picture 3" descr="дети первокласс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13" y="4437112"/>
            <a:ext cx="3097212" cy="2314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Как не потерять почемучку.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4680520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Важно: развитие познавательного интереса у младшего школьника сначала происходит через посредство взрослых - родителей, учителей. В будущем ребёнок сам начинает проявлять интерес к тому или иному предмету. То, что заложено взрослыми, постепенно дает ростки в сознании ребёнка.</a:t>
            </a:r>
          </a:p>
          <a:p>
            <a:endParaRPr lang="ru-RU" dirty="0"/>
          </a:p>
        </p:txBody>
      </p:sp>
      <p:pic>
        <p:nvPicPr>
          <p:cNvPr id="4" name="Picture 3" descr="дети первокласс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13" y="4581128"/>
            <a:ext cx="3097212" cy="2170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129614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Научите ребёнка планировать время.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Необходимо: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Правильно организовать рабочее место;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Садиться за уроки в определённое время, но не сразу после школы;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Начинать домашние задания с наиболее лёгкого;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Работать с перерывами для отдыха минут по 10.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общении с ребёнком исключить из своей речи резкие высказывания.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Придерживаться темпа ребёнка, не подгонять его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003232" cy="122413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Убеждение, доверие,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самоконтроль.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73752"/>
          </a:xfrm>
        </p:spPr>
        <p:txBody>
          <a:bodyPr>
            <a:normAutofit/>
          </a:bodyPr>
          <a:lstStyle/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Прямой способ убеждения.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Косвенный способ убеждения.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Важно: Убеждение - это сложный способ воздействия, при котором родители обращаются к сознанию и чувствам детей.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29026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Необходимо контролировать действия ребёнка, использовать разумный, помогающий контроль, у ребёнка выработается долгожданная для родителей самостоятельность.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91264" cy="369302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Важно.</a:t>
            </a:r>
          </a:p>
          <a:p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Признание и развитие его инициативы, передача ответственности в его руки, предоставление ему определённой свободы действий.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Уделите внимание выработке у ребёнка адекватной эмоциональной реакции на допущенные ошибки.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Эффект первичных успехов.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Основная задача родителей - способствовать созданию у ребёнка настроя на преодоление трудностей, на достижение результата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дети первокласс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13" y="4221088"/>
            <a:ext cx="3097212" cy="253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60486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Любите своего ребёнка любым: неудачливым, неталантливым, взрослым. Общаясь с ним, – радуйся, потому что ребёнок – это праздник, который пока с тобой.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Мама и малыш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484784"/>
            <a:ext cx="2448272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35846"/>
            <a:ext cx="61744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None/>
              <a:defRPr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Какими дети рождаются. Это ни от кого не зависит, но чтобы они путём правильного воспитания сделались хорошими – это в нашей власти. </a:t>
            </a:r>
          </a:p>
          <a:p>
            <a:pPr lvl="1" algn="r">
              <a:buNone/>
              <a:defRPr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Плутарх</a:t>
            </a:r>
            <a:endParaRPr lang="ru-RU" dirty="0"/>
          </a:p>
        </p:txBody>
      </p:sp>
      <p:pic>
        <p:nvPicPr>
          <p:cNvPr id="3" name="Picture 3" descr="дети первокласс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716338"/>
            <a:ext cx="3097212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67600" cy="136815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Особенности возрастного развития ребёнка 6-9 лет.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23928" y="3284984"/>
            <a:ext cx="4000872" cy="318896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Кризис 7 лет.</a:t>
            </a:r>
            <a:endParaRPr lang="ru-RU" sz="3600" dirty="0"/>
          </a:p>
        </p:txBody>
      </p:sp>
      <p:pic>
        <p:nvPicPr>
          <p:cNvPr id="3" name="Picture 3" descr="дети первокласс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716338"/>
            <a:ext cx="3097212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дети первокласс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13" y="3868738"/>
            <a:ext cx="3097212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  <a:t>Помогите ребёнку стать внимательным.</a:t>
            </a:r>
            <a:endParaRPr lang="ru-RU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3" descr="дети первокласс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13" y="3868738"/>
            <a:ext cx="3097212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699792" y="1600200"/>
            <a:ext cx="6048672" cy="377301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3399"/>
                </a:solidFill>
              </a:rPr>
              <a:t>Внимание</a:t>
            </a:r>
            <a:r>
              <a:rPr lang="ru-RU" sz="4000" dirty="0" smtClean="0"/>
              <a:t> – это способность человека сосредоточиться на определённом объекте и явлениях.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  <a:t>Внимание может быть:</a:t>
            </a:r>
            <a:endParaRPr lang="ru-RU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3514C2"/>
                </a:solidFill>
              </a:rPr>
              <a:t>Непроизвольным</a:t>
            </a:r>
            <a:r>
              <a:rPr lang="ru-RU" sz="3600" dirty="0" smtClean="0"/>
              <a:t> (не имеющим цели и волевого усилия).</a:t>
            </a:r>
          </a:p>
          <a:p>
            <a:r>
              <a:rPr lang="ru-RU" sz="3600" dirty="0" smtClean="0">
                <a:solidFill>
                  <a:srgbClr val="CA7920"/>
                </a:solidFill>
              </a:rPr>
              <a:t>Произвольным</a:t>
            </a:r>
            <a:r>
              <a:rPr lang="ru-RU" sz="3600" dirty="0" smtClean="0"/>
              <a:t> (наличие цели и  активное её поддержание посредством  силы воли).</a:t>
            </a:r>
          </a:p>
          <a:p>
            <a:r>
              <a:rPr lang="ru-RU" sz="3600" dirty="0" err="1" smtClean="0">
                <a:solidFill>
                  <a:srgbClr val="CF1F45"/>
                </a:solidFill>
              </a:rPr>
              <a:t>Послепроизвольным</a:t>
            </a:r>
            <a:r>
              <a:rPr lang="ru-RU" sz="3600" dirty="0" smtClean="0">
                <a:solidFill>
                  <a:srgbClr val="CF1F45"/>
                </a:solidFill>
              </a:rPr>
              <a:t> </a:t>
            </a:r>
            <a:r>
              <a:rPr lang="ru-RU" sz="3600" dirty="0" smtClean="0"/>
              <a:t>( наличие цели, но без волевого усилия).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Если у детей не сформировано произвольное внимание, то -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80720" cy="3629000"/>
          </a:xfrm>
        </p:spPr>
        <p:txBody>
          <a:bodyPr>
            <a:normAutofit fontScale="92500" lnSpcReduction="20000"/>
          </a:bodyPr>
          <a:lstStyle/>
          <a:p>
            <a:r>
              <a:rPr lang="ru-RU" sz="4000" dirty="0" smtClean="0"/>
              <a:t>Они будут заменять буквы – гласные или согласные, близкие по  акустическим признакам:   </a:t>
            </a:r>
            <a:r>
              <a:rPr lang="ru-RU" sz="4000" dirty="0" smtClean="0">
                <a:solidFill>
                  <a:srgbClr val="FF33CC"/>
                </a:solidFill>
              </a:rPr>
              <a:t>дети –</a:t>
            </a:r>
            <a:r>
              <a:rPr lang="ru-RU" sz="4000" dirty="0" err="1" smtClean="0">
                <a:solidFill>
                  <a:srgbClr val="FF33CC"/>
                </a:solidFill>
              </a:rPr>
              <a:t>теди</a:t>
            </a:r>
            <a:r>
              <a:rPr lang="ru-RU" sz="4000" dirty="0" smtClean="0">
                <a:solidFill>
                  <a:srgbClr val="FF33CC"/>
                </a:solidFill>
              </a:rPr>
              <a:t>,</a:t>
            </a:r>
          </a:p>
          <a:p>
            <a:pPr>
              <a:buFontTx/>
              <a:buNone/>
            </a:pPr>
            <a:r>
              <a:rPr lang="ru-RU" sz="4000" dirty="0" smtClean="0">
                <a:solidFill>
                  <a:srgbClr val="FF33CC"/>
                </a:solidFill>
              </a:rPr>
              <a:t>   дети – </a:t>
            </a:r>
            <a:r>
              <a:rPr lang="ru-RU" sz="4000" dirty="0" err="1" smtClean="0">
                <a:solidFill>
                  <a:srgbClr val="FF33CC"/>
                </a:solidFill>
              </a:rPr>
              <a:t>бети</a:t>
            </a:r>
            <a:r>
              <a:rPr lang="ru-RU" sz="4000" dirty="0" smtClean="0"/>
              <a:t>, </a:t>
            </a:r>
            <a:r>
              <a:rPr lang="ru-RU" sz="4000" dirty="0" smtClean="0">
                <a:solidFill>
                  <a:srgbClr val="FF33CC"/>
                </a:solidFill>
              </a:rPr>
              <a:t>з</a:t>
            </a:r>
            <a:r>
              <a:rPr lang="ru-RU" sz="4000" dirty="0" smtClean="0"/>
              <a:t>вуки – </a:t>
            </a:r>
            <a:r>
              <a:rPr lang="ru-RU" sz="4000" dirty="0" err="1" smtClean="0">
                <a:solidFill>
                  <a:srgbClr val="FF33CC"/>
                </a:solidFill>
              </a:rPr>
              <a:t>ж</a:t>
            </a:r>
            <a:r>
              <a:rPr lang="ru-RU" sz="4000" dirty="0" err="1" smtClean="0"/>
              <a:t>вуки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4" name="Picture 3" descr="дети первокласс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13" y="3868738"/>
            <a:ext cx="3097212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Устойчивость внимания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336704" cy="4873752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Это возможность длительного сосредоточения на одном и том же объекте, одной и той же проблеме.</a:t>
            </a:r>
          </a:p>
          <a:p>
            <a:endParaRPr lang="ru-RU" dirty="0"/>
          </a:p>
        </p:txBody>
      </p:sp>
      <p:pic>
        <p:nvPicPr>
          <p:cNvPr id="4" name="Picture 3" descr="дети первокласс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13" y="3868738"/>
            <a:ext cx="3097212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9817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 у детей недостаточно развита устойчивость внимания, то они будут: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915816" y="1772816"/>
            <a:ext cx="5616624" cy="470113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Пропускать буквы в словах – </a:t>
            </a:r>
            <a:r>
              <a:rPr lang="ru-RU" sz="3600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тава</a:t>
            </a:r>
            <a:r>
              <a:rPr lang="ru-RU" sz="36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–трава, </a:t>
            </a:r>
            <a:r>
              <a:rPr lang="ru-RU" sz="3600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трва</a:t>
            </a:r>
            <a:r>
              <a:rPr lang="ru-RU" sz="36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– трава;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примерах  пропускают цифры и знаки: </a:t>
            </a:r>
            <a:r>
              <a:rPr lang="ru-RU" sz="36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12-6=5  1 -6=5   12- 6 5;</a:t>
            </a:r>
            <a:endParaRPr lang="ru-RU" sz="36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дети первокласс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13" y="3868738"/>
            <a:ext cx="3097212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акабос,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асицил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тёломас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агород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цяаз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Крот, год, фронт, пилот, флот, поворот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Белый снег пушистый кружится, порхает и под ноги тихо –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тихо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оседает. Протяни ладошку – подержи пушинки, как красивы эти белые снежинки!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долпраптекамтрьдроздалжекарандаштмопрдятеллевшаноликлитма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</TotalTime>
  <Words>597</Words>
  <Application>Microsoft Office PowerPoint</Application>
  <PresentationFormat>Экран (4:3)</PresentationFormat>
  <Paragraphs>56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Слайд 1</vt:lpstr>
      <vt:lpstr>Слайд 2</vt:lpstr>
      <vt:lpstr>Особенности возрастного развития ребёнка 6-9 лет.</vt:lpstr>
      <vt:lpstr>Помогите ребёнку стать внимательным.</vt:lpstr>
      <vt:lpstr>Внимание может быть:</vt:lpstr>
      <vt:lpstr>Если у детей не сформировано произвольное внимание, то -</vt:lpstr>
      <vt:lpstr>Устойчивость внимания</vt:lpstr>
      <vt:lpstr>Если  у детей недостаточно развита устойчивость внимания, то они будут: </vt:lpstr>
      <vt:lpstr>Упражнения </vt:lpstr>
      <vt:lpstr>Помогите ребёнку стать самостоятельным.</vt:lpstr>
      <vt:lpstr>Не навредите любовью.</vt:lpstr>
      <vt:lpstr>Как не потерять почемучку. </vt:lpstr>
      <vt:lpstr>Научите ребёнка планировать время. </vt:lpstr>
      <vt:lpstr>Убеждение, доверие, самоконтроль. </vt:lpstr>
      <vt:lpstr>Необходимо контролировать действия ребёнка, использовать разумный, помогающий контроль, у ребёнка выработается долгожданная для родителей самостоятельность.</vt:lpstr>
      <vt:lpstr>Эффект первичных успехов.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днс-чайка</cp:lastModifiedBy>
  <cp:revision>25</cp:revision>
  <dcterms:modified xsi:type="dcterms:W3CDTF">2017-06-05T10:31:08Z</dcterms:modified>
</cp:coreProperties>
</file>