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62" r:id="rId4"/>
    <p:sldId id="264" r:id="rId5"/>
    <p:sldId id="270" r:id="rId6"/>
    <p:sldId id="271" r:id="rId7"/>
    <p:sldId id="272" r:id="rId8"/>
    <p:sldId id="295" r:id="rId9"/>
    <p:sldId id="296" r:id="rId10"/>
    <p:sldId id="261" r:id="rId11"/>
    <p:sldId id="29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842" autoAdjust="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9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5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17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4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1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0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19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92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4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8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E9EBD-EEEE-4DEF-B3AD-0407CD5FFBA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0BBB0-536B-435A-8810-9B9643504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31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8932" y="1588934"/>
            <a:ext cx="9144000" cy="1925607"/>
          </a:xfrm>
        </p:spPr>
        <p:txBody>
          <a:bodyPr>
            <a:noAutofit/>
          </a:bodyPr>
          <a:lstStyle/>
          <a:p>
            <a:r>
              <a:rPr lang="ru-RU" sz="4000" dirty="0"/>
              <a:t>Развитие взаимодействия с другими как универсальной компетентности младшего школьника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742" y="3381373"/>
            <a:ext cx="6385543" cy="322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3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Универсальные компетентности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9107"/>
            <a:ext cx="10515600" cy="4351338"/>
          </a:xfrm>
        </p:spPr>
        <p:txBody>
          <a:bodyPr/>
          <a:lstStyle/>
          <a:p>
            <a:r>
              <a:rPr lang="ru-RU" dirty="0"/>
              <a:t>Это компетентности, которые необходимы каждому человеку для личного развития и саморазвития, успеха на рынке труда, социальной включенности и активной гражданственности.</a:t>
            </a:r>
          </a:p>
          <a:p>
            <a:r>
              <a:rPr lang="ru-RU" dirty="0"/>
              <a:t>Они развиваются в процессе непрерывного обучения на протяжении всей жизни.</a:t>
            </a:r>
          </a:p>
          <a:p>
            <a:r>
              <a:rPr lang="ru-RU" dirty="0"/>
              <a:t>Все универсальные компетентности одинаково ценны.</a:t>
            </a:r>
          </a:p>
          <a:p>
            <a:r>
              <a:rPr lang="ru-RU" dirty="0"/>
              <a:t>Компетентности могут применят в разных контекстах и комбинациях, они пересекаются и переплетаются при решении конкретной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73125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3853" y="1384980"/>
            <a:ext cx="6426904" cy="1325563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158" y="2127558"/>
            <a:ext cx="7024294" cy="461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7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122D56-9740-4249-BEFA-E6DDC5FA8788}"/>
              </a:ext>
            </a:extLst>
          </p:cNvPr>
          <p:cNvSpPr txBox="1"/>
          <p:nvPr/>
        </p:nvSpPr>
        <p:spPr>
          <a:xfrm>
            <a:off x="284480" y="151179"/>
            <a:ext cx="1162304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>
                <a:cs typeface="Times New Roman" panose="02020603050405020304" pitchFamily="18" charset="0"/>
              </a:rPr>
              <a:t>Глобальные изменения в культурной, социальной и экономической сферах во второй половине XX века вызвали новые бурные дискуссии о содержании школьного образования. </a:t>
            </a:r>
            <a:endParaRPr lang="en-US" sz="2800" dirty="0">
              <a:cs typeface="Times New Roman" panose="02020603050405020304" pitchFamily="18" charset="0"/>
            </a:endParaRPr>
          </a:p>
          <a:p>
            <a:pPr indent="457200" algn="just"/>
            <a:endParaRPr lang="en-US" sz="2800" dirty="0"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>
                <a:cs typeface="Times New Roman" panose="02020603050405020304" pitchFamily="18" charset="0"/>
              </a:rPr>
              <a:t>Во-первых, усилились позиции «компетентностного подхода», ориентированного на обучение использованию знаний. «Прикладное знание» стало рассматриваться как новая часть обязательного минимума школьного образования. </a:t>
            </a:r>
            <a:endParaRPr lang="en-US" sz="2800" dirty="0">
              <a:cs typeface="Times New Roman" panose="02020603050405020304" pitchFamily="18" charset="0"/>
            </a:endParaRPr>
          </a:p>
          <a:p>
            <a:pPr indent="457200" algn="just"/>
            <a:endParaRPr lang="en-US" sz="2800" dirty="0"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>
                <a:cs typeface="Times New Roman" panose="02020603050405020304" pitchFamily="18" charset="0"/>
              </a:rPr>
              <a:t>Во-вторых, предприниматели, ученые и политики поставили под сомнение привычное понимание «необходимых знаний и навыков». Речь шла не только о сомнениях в традиционном наборе «предметных» знаний, но и о новом соотношении специальных (предметных) и общих (непредметных) знаний и навыков</a:t>
            </a:r>
            <a:r>
              <a:rPr lang="en-US" sz="2800" dirty="0">
                <a:cs typeface="Times New Roman" panose="02020603050405020304" pitchFamily="18" charset="0"/>
              </a:rPr>
              <a:t>.</a:t>
            </a:r>
            <a:r>
              <a:rPr lang="ru-RU" sz="2800" dirty="0">
                <a:cs typeface="Times New Roman" panose="02020603050405020304" pitchFamily="18" charset="0"/>
              </a:rPr>
              <a:t> То есть частью обязательного образовательного результата стали считаться и «универсальные навыки».</a:t>
            </a:r>
          </a:p>
        </p:txBody>
      </p:sp>
    </p:spTree>
    <p:extLst>
      <p:ext uri="{BB962C8B-B14F-4D97-AF65-F5344CB8AC3E}">
        <p14:creationId xmlns:p14="http://schemas.microsoft.com/office/powerpoint/2010/main" val="97166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Компетентность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3248"/>
            <a:ext cx="10515600" cy="4351338"/>
          </a:xfrm>
        </p:spPr>
        <p:txBody>
          <a:bodyPr/>
          <a:lstStyle/>
          <a:p>
            <a:r>
              <a:rPr lang="ru-RU" dirty="0"/>
              <a:t>интегрированный набор знаний, навыков и деятельностных установок, которые мобилизуются в определенном контексте для решения определенной задачи, для достижения определенного результата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95081" y="3284724"/>
            <a:ext cx="275216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ЗНАНИЯ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13011" y="4458353"/>
            <a:ext cx="275216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НАВЫКИ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13011" y="5585151"/>
            <a:ext cx="275216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ДЕЯТЕЛЬНОСТНЫЕ УСТАНОВКИ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2057" y="3284724"/>
            <a:ext cx="758862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ru-RU" sz="2400" dirty="0"/>
              <a:t>Факты, цифры, идеи, теории, которые уже известны и способствуют пониманию данной задачи или предмета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2057" y="4415909"/>
            <a:ext cx="7588624" cy="11149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ru-RU" sz="2400" dirty="0"/>
              <a:t>Способности совершать конкретные действия и использовать имеющиеся знания для достижения результатов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39987" y="5655700"/>
            <a:ext cx="758862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ru-RU" sz="2400" dirty="0"/>
              <a:t>Принципы, влияющие на то, как человек реагирует на идеи, людей и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223440216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16200000">
            <a:off x="-448131" y="1453263"/>
            <a:ext cx="275216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КОМПЕТЕНТНОСТЬ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41778" y="1333519"/>
            <a:ext cx="1822988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ЗНАНИ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90325" y="1333519"/>
            <a:ext cx="152848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НАВЫКИ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45463" y="1333519"/>
            <a:ext cx="1837767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УСТАНОВКИ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07562" y="1342631"/>
            <a:ext cx="2752164" cy="9107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400" dirty="0"/>
              <a:t>ДЕЙСТВИЕ</a:t>
            </a:r>
          </a:p>
        </p:txBody>
      </p:sp>
      <p:sp>
        <p:nvSpPr>
          <p:cNvPr id="9" name="Равно 8"/>
          <p:cNvSpPr/>
          <p:nvPr/>
        </p:nvSpPr>
        <p:spPr>
          <a:xfrm>
            <a:off x="1533259" y="1510992"/>
            <a:ext cx="358590" cy="5558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8729494" y="1483349"/>
            <a:ext cx="358590" cy="5558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люс 10"/>
          <p:cNvSpPr/>
          <p:nvPr/>
        </p:nvSpPr>
        <p:spPr>
          <a:xfrm>
            <a:off x="3864766" y="1552665"/>
            <a:ext cx="525559" cy="4724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люс 11"/>
          <p:cNvSpPr/>
          <p:nvPr/>
        </p:nvSpPr>
        <p:spPr>
          <a:xfrm>
            <a:off x="6019904" y="1510992"/>
            <a:ext cx="525559" cy="4724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1210" flipH="1">
            <a:off x="9106001" y="2498817"/>
            <a:ext cx="2778676" cy="3810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31" y="2643091"/>
            <a:ext cx="7110958" cy="380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0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612"/>
          </a:xfrm>
        </p:spPr>
        <p:txBody>
          <a:bodyPr/>
          <a:lstStyle/>
          <a:p>
            <a:r>
              <a:rPr lang="ru-RU" dirty="0"/>
              <a:t>Компетентность мышления: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0738"/>
            <a:ext cx="10515600" cy="503622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понимание, анализ и интерпретация задачи, поиск и выделение закономерностей в массиве фактов; идентификация неявно заданных качеств предметов и явлений, скрытых ресурсов для решения задачи; выстраивание причинно-следственных цепочек, в том числе разветвленных с необходимой степенью детализации; применение формальной логики в условиях недостаточного знания; выделение главного, противоречий, аналогий, построение классификаций…</a:t>
            </a:r>
          </a:p>
          <a:p>
            <a:r>
              <a:rPr lang="ru-RU" dirty="0"/>
              <a:t>выбор и применение вариантов для решения комплексных задач, в том числе открытых (имеющих более одного решения);</a:t>
            </a:r>
          </a:p>
          <a:p>
            <a:r>
              <a:rPr lang="ru-RU" dirty="0"/>
              <a:t>креативное мышление, изобретательность (продуктивное действие в ситуациях новизны и неопределенности при недостатке информации; создание собственного продукта, обладающего субъективной или объективной новизной и оригинальностью);</a:t>
            </a:r>
          </a:p>
          <a:p>
            <a:r>
              <a:rPr lang="ru-RU" dirty="0"/>
              <a:t>системное мышление, понимание и интерпретация эстетики закономерностей и степени универсальности их применения; </a:t>
            </a:r>
            <a:r>
              <a:rPr lang="ru-RU" dirty="0" err="1"/>
              <a:t>симуляционное</a:t>
            </a:r>
            <a:r>
              <a:rPr lang="ru-RU" dirty="0"/>
              <a:t> моделирование комплексных процессов и явлений (выбор и учет значимых факторов, принятие решений в изменчивой среде, в том числе организованной сетевым образом; управление рисками, компенсация провалов и сохранение устойчивости системы; модульные многозадачные решения; выбор баланса между скоростью при выполнении известного алгоритма и адаптивностью к изменившимся условиям)…</a:t>
            </a:r>
          </a:p>
        </p:txBody>
      </p:sp>
    </p:spTree>
    <p:extLst>
      <p:ext uri="{BB962C8B-B14F-4D97-AF65-F5344CB8AC3E}">
        <p14:creationId xmlns:p14="http://schemas.microsoft.com/office/powerpoint/2010/main" val="413785475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237"/>
          </a:xfrm>
        </p:spPr>
        <p:txBody>
          <a:bodyPr/>
          <a:lstStyle/>
          <a:p>
            <a:r>
              <a:rPr lang="ru-RU" dirty="0"/>
              <a:t>Компетентность взаимодействия с другими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3074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способность сотрудничать и взаимодействовать, устанавливать, развивать и поддерживать социальные связи в качестве лидера и участника команды, брать и распределять ответственность, координировать командную работу; </a:t>
            </a:r>
          </a:p>
          <a:p>
            <a:r>
              <a:rPr lang="ru-RU" dirty="0"/>
              <a:t>способность вести переговоры (способность убеждать других, обосновывать свою позицию, уважать интересы других, учитывать социальное и культурное разнообразие), разрешать конфликты, понимать возможность объективных конфликтов интересов между социальными группами; </a:t>
            </a:r>
          </a:p>
          <a:p>
            <a:r>
              <a:rPr lang="ru-RU" dirty="0"/>
              <a:t>способность поддерживать с людьми сильные и слабые связи</a:t>
            </a:r>
          </a:p>
        </p:txBody>
      </p:sp>
    </p:spTree>
    <p:extLst>
      <p:ext uri="{BB962C8B-B14F-4D97-AF65-F5344CB8AC3E}">
        <p14:creationId xmlns:p14="http://schemas.microsoft.com/office/powerpoint/2010/main" val="15769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27978" y="365125"/>
            <a:ext cx="5264022" cy="65699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253"/>
          </a:xfrm>
        </p:spPr>
        <p:txBody>
          <a:bodyPr/>
          <a:lstStyle/>
          <a:p>
            <a:r>
              <a:rPr lang="ru-RU" dirty="0"/>
              <a:t>Компетентность взаимодействия с собой: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5380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err="1"/>
              <a:t>саморегуляция</a:t>
            </a:r>
            <a:r>
              <a:rPr lang="ru-RU" dirty="0"/>
              <a:t>, самоконтроль, в том числе распознавание своих эмоций и управление ими;</a:t>
            </a:r>
          </a:p>
          <a:p>
            <a:r>
              <a:rPr lang="ru-RU" dirty="0"/>
              <a:t>самоорганизация - способность человека рефлексивно относиться к своей деятельности, мобилизовать себя на выполнение задач, способность выбирать стратегию настойчивости или гибкости…</a:t>
            </a:r>
          </a:p>
        </p:txBody>
      </p:sp>
    </p:spTree>
    <p:extLst>
      <p:ext uri="{BB962C8B-B14F-4D97-AF65-F5344CB8AC3E}">
        <p14:creationId xmlns:p14="http://schemas.microsoft.com/office/powerpoint/2010/main" val="426073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F167A-47A2-483C-AB3C-029666A5F67E}"/>
              </a:ext>
            </a:extLst>
          </p:cNvPr>
          <p:cNvSpPr txBox="1"/>
          <p:nvPr/>
        </p:nvSpPr>
        <p:spPr>
          <a:xfrm>
            <a:off x="513080" y="659123"/>
            <a:ext cx="111658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Чтобы выполнить стыковку рамки компетентностей с образовательной программой, нужно последовательно: 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определить «предметные» результаты (компетентности), на достижение которых направлено обучение; 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определить принципы включения элементов универсальных компетентностей в «предметные» результаты и сформулировать их для всего спектра дисциплин; 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выявить наиболее эффективные для достижения этих результатов методы обучения; 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проанализировать повседневные жизненные ситуации учащихся и использовать их при создании обучающей среды с учетом предыдущих пунктов.</a:t>
            </a:r>
          </a:p>
        </p:txBody>
      </p:sp>
    </p:spTree>
    <p:extLst>
      <p:ext uri="{BB962C8B-B14F-4D97-AF65-F5344CB8AC3E}">
        <p14:creationId xmlns:p14="http://schemas.microsoft.com/office/powerpoint/2010/main" val="281805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1A28D8-F856-4845-BABD-AB01834A4DAB}"/>
              </a:ext>
            </a:extLst>
          </p:cNvPr>
          <p:cNvSpPr txBox="1"/>
          <p:nvPr/>
        </p:nvSpPr>
        <p:spPr>
          <a:xfrm>
            <a:off x="513080" y="659123"/>
            <a:ext cx="111658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Технологии в развитии универсальной компетенции помогают:</a:t>
            </a:r>
          </a:p>
          <a:p>
            <a:pPr algn="just">
              <a:spcAft>
                <a:spcPts val="0"/>
              </a:spcAft>
            </a:pPr>
            <a:r>
              <a:rPr lang="ru-RU" sz="2800" dirty="0"/>
              <a:t>- помогает открывать для детей возможности XXI  века</a:t>
            </a:r>
          </a:p>
          <a:p>
            <a:pPr algn="just">
              <a:spcAft>
                <a:spcPts val="0"/>
              </a:spcAft>
            </a:pPr>
            <a:r>
              <a:rPr lang="ru-RU" sz="2800" dirty="0"/>
              <a:t>- программирование очень хорошо подходит для того, чтобы задействовать именно внутреннюю мотивацию ребенка, вместо того чтобы поощрять его системой внешних вознаграждений</a:t>
            </a:r>
            <a:br>
              <a:rPr lang="ru-RU" sz="2800" dirty="0"/>
            </a:br>
            <a:r>
              <a:rPr lang="ru-RU" sz="2800" dirty="0"/>
              <a:t>- программирование оказывается уникальным инструментом, помогающим ученикам раскрыть свой творческий потенциал, найти возможности для самовыражения и участвовать в жизни сообщества, в котором они учатся друг у друга и в которое привносят что-то свое</a:t>
            </a:r>
          </a:p>
          <a:p>
            <a:pPr algn="just">
              <a:spcAft>
                <a:spcPts val="0"/>
              </a:spcAft>
            </a:pPr>
            <a:r>
              <a:rPr lang="ru-RU" sz="2800" dirty="0"/>
              <a:t>- ребенок учится программировать, учится понимать новые идеи и учится учиться</a:t>
            </a:r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6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649</Words>
  <Application>Microsoft Office PowerPoint</Application>
  <PresentationFormat>Широкоэкранный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Развитие взаимодействия с другими как универсальной компетентности младшего школьника</vt:lpstr>
      <vt:lpstr>Презентация PowerPoint</vt:lpstr>
      <vt:lpstr>Компетентность </vt:lpstr>
      <vt:lpstr>Презентация PowerPoint</vt:lpstr>
      <vt:lpstr>Компетентность мышления:</vt:lpstr>
      <vt:lpstr>Компетентность взаимодействия с другими</vt:lpstr>
      <vt:lpstr>Компетентность взаимодействия с собой:</vt:lpstr>
      <vt:lpstr>Презентация PowerPoint</vt:lpstr>
      <vt:lpstr>Презентация PowerPoint</vt:lpstr>
      <vt:lpstr>Универсальные компетентности </vt:lpstr>
      <vt:lpstr>Благодарю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В. Подготовка и проведение мастер-класса по формированию заданной универсальной компетенции</dc:title>
  <dc:creator>pc</dc:creator>
  <cp:lastModifiedBy>RePack by Diakov</cp:lastModifiedBy>
  <cp:revision>50</cp:revision>
  <dcterms:created xsi:type="dcterms:W3CDTF">2020-12-15T11:00:30Z</dcterms:created>
  <dcterms:modified xsi:type="dcterms:W3CDTF">2021-03-31T09:14:01Z</dcterms:modified>
</cp:coreProperties>
</file>