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13" r:id="rId4"/>
    <p:sldId id="312" r:id="rId5"/>
    <p:sldId id="310" r:id="rId6"/>
    <p:sldId id="311" r:id="rId7"/>
    <p:sldId id="258" r:id="rId8"/>
    <p:sldId id="259" r:id="rId9"/>
    <p:sldId id="295" r:id="rId10"/>
    <p:sldId id="296" r:id="rId11"/>
    <p:sldId id="297" r:id="rId12"/>
    <p:sldId id="260" r:id="rId13"/>
    <p:sldId id="293" r:id="rId14"/>
    <p:sldId id="294" r:id="rId15"/>
    <p:sldId id="298" r:id="rId16"/>
    <p:sldId id="299" r:id="rId17"/>
    <p:sldId id="300" r:id="rId18"/>
    <p:sldId id="261" r:id="rId19"/>
    <p:sldId id="262" r:id="rId20"/>
    <p:sldId id="263" r:id="rId21"/>
    <p:sldId id="266" r:id="rId22"/>
    <p:sldId id="268" r:id="rId23"/>
    <p:sldId id="269" r:id="rId24"/>
    <p:sldId id="270" r:id="rId25"/>
    <p:sldId id="271" r:id="rId26"/>
    <p:sldId id="272" r:id="rId27"/>
    <p:sldId id="301" r:id="rId28"/>
    <p:sldId id="302" r:id="rId29"/>
    <p:sldId id="303" r:id="rId30"/>
    <p:sldId id="304" r:id="rId31"/>
    <p:sldId id="305" r:id="rId32"/>
    <p:sldId id="309" r:id="rId33"/>
    <p:sldId id="308" r:id="rId34"/>
    <p:sldId id="307" r:id="rId35"/>
    <p:sldId id="306" r:id="rId36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475" cy="64506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1015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43401" y="143413"/>
            <a:ext cx="5505196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1610" y="1960086"/>
            <a:ext cx="11220450" cy="394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12652" y="6407150"/>
            <a:ext cx="308609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brnadzor.gov.ru/wp-content/uploads/2023/12/poryadok-provedeniya-gia-9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ipi.ru/itogovoye-sobesedovaniy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gia.edu.ru/ru/main/legal-documents/education/index.php?id_4=19192" TargetMode="External"/><Relationship Id="rId7" Type="http://schemas.openxmlformats.org/officeDocument/2006/relationships/hyperlink" Target="http://www.rustest.ru/" TargetMode="External"/><Relationship Id="rId2" Type="http://schemas.openxmlformats.org/officeDocument/2006/relationships/hyperlink" Target="http://gia.edu.ru/ru/main/legal-documents/federal/index.php?id_4=1919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ipi.ru/" TargetMode="External"/><Relationship Id="rId5" Type="http://schemas.openxmlformats.org/officeDocument/2006/relationships/hyperlink" Target="http://www.ege.edu.ru/ru/" TargetMode="External"/><Relationship Id="rId4" Type="http://schemas.openxmlformats.org/officeDocument/2006/relationships/hyperlink" Target="http://www.obrnadzor.gov.ru/r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h10-irkutsk-r138.gosweb.gosuslugi.ru/roditelyam-i-uchenikam/gosudarstvennaya-itogovaya-attestatsiy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hyperlink" Target="https://obrnadzor.gov.ru/wp-content/uploads/2024/12/raspisanie-provedeniya-oge-i-gve-9-v-2025-godu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3400" y="1752600"/>
            <a:ext cx="1102106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2B378B"/>
                </a:solidFill>
                <a:latin typeface="Palatino Linotype"/>
                <a:cs typeface="Palatino Linotype"/>
              </a:rPr>
              <a:t>Особенности</a:t>
            </a:r>
            <a:r>
              <a:rPr sz="3600" b="1" spc="-40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>
                <a:solidFill>
                  <a:srgbClr val="2B378B"/>
                </a:solidFill>
                <a:latin typeface="Palatino Linotype"/>
                <a:cs typeface="Palatino Linotype"/>
              </a:rPr>
              <a:t>проведения</a:t>
            </a:r>
            <a:r>
              <a:rPr sz="3600" b="1" spc="-30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spc="-5" dirty="0">
                <a:solidFill>
                  <a:srgbClr val="2B378B"/>
                </a:solidFill>
                <a:latin typeface="Palatino Linotype"/>
                <a:cs typeface="Palatino Linotype"/>
              </a:rPr>
              <a:t>государственной</a:t>
            </a:r>
            <a:r>
              <a:rPr sz="3600" b="1" spc="-40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 err="1">
                <a:solidFill>
                  <a:srgbClr val="2B378B"/>
                </a:solidFill>
                <a:latin typeface="Palatino Linotype"/>
                <a:cs typeface="Palatino Linotype"/>
              </a:rPr>
              <a:t>итоговой</a:t>
            </a:r>
            <a:r>
              <a:rPr sz="3600" b="1" spc="-30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spc="-5" dirty="0" err="1" smtClean="0">
                <a:solidFill>
                  <a:srgbClr val="2B378B"/>
                </a:solidFill>
                <a:latin typeface="Palatino Linotype"/>
                <a:cs typeface="Palatino Linotype"/>
              </a:rPr>
              <a:t>аттестации</a:t>
            </a:r>
            <a:r>
              <a:rPr lang="ru-RU" sz="3600" dirty="0">
                <a:latin typeface="Palatino Linotype"/>
                <a:cs typeface="Palatino Linotype"/>
              </a:rPr>
              <a:t> </a:t>
            </a:r>
            <a:r>
              <a:rPr sz="3600" b="1" dirty="0" err="1" smtClean="0">
                <a:solidFill>
                  <a:srgbClr val="2B378B"/>
                </a:solidFill>
                <a:latin typeface="Palatino Linotype"/>
                <a:cs typeface="Palatino Linotype"/>
              </a:rPr>
              <a:t>по</a:t>
            </a:r>
            <a:r>
              <a:rPr sz="3600" b="1" spc="-60" dirty="0" smtClean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>
                <a:solidFill>
                  <a:srgbClr val="2B378B"/>
                </a:solidFill>
                <a:latin typeface="Palatino Linotype"/>
                <a:cs typeface="Palatino Linotype"/>
              </a:rPr>
              <a:t>образовательным</a:t>
            </a:r>
            <a:r>
              <a:rPr sz="3600" b="1" spc="-75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>
                <a:solidFill>
                  <a:srgbClr val="2B378B"/>
                </a:solidFill>
                <a:latin typeface="Palatino Linotype"/>
                <a:cs typeface="Palatino Linotype"/>
              </a:rPr>
              <a:t>программам </a:t>
            </a:r>
            <a:r>
              <a:rPr sz="3600" b="1" spc="-484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>
                <a:solidFill>
                  <a:srgbClr val="2B378B"/>
                </a:solidFill>
                <a:latin typeface="Palatino Linotype"/>
                <a:cs typeface="Palatino Linotype"/>
              </a:rPr>
              <a:t>основного</a:t>
            </a:r>
            <a:r>
              <a:rPr sz="3600" b="1" spc="-55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 err="1">
                <a:solidFill>
                  <a:srgbClr val="2B378B"/>
                </a:solidFill>
                <a:latin typeface="Palatino Linotype"/>
                <a:cs typeface="Palatino Linotype"/>
              </a:rPr>
              <a:t>общего</a:t>
            </a:r>
            <a:r>
              <a:rPr sz="3600" b="1" spc="-50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 err="1" smtClean="0">
                <a:solidFill>
                  <a:srgbClr val="2B378B"/>
                </a:solidFill>
                <a:latin typeface="Palatino Linotype"/>
                <a:cs typeface="Palatino Linotype"/>
              </a:rPr>
              <a:t>образования</a:t>
            </a:r>
            <a:endParaRPr lang="ru-RU" sz="3600" b="1" dirty="0" smtClean="0">
              <a:solidFill>
                <a:srgbClr val="2B378B"/>
              </a:solidFill>
              <a:latin typeface="Palatino Linotype"/>
              <a:cs typeface="Palatino Linotype"/>
            </a:endParaRPr>
          </a:p>
          <a:p>
            <a:pPr marR="17780" algn="ctr">
              <a:lnSpc>
                <a:spcPct val="100000"/>
              </a:lnSpc>
              <a:spcBef>
                <a:spcPts val="100"/>
              </a:spcBef>
            </a:pPr>
            <a:r>
              <a:rPr sz="3600" b="1" spc="-50" dirty="0" smtClean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>
                <a:solidFill>
                  <a:srgbClr val="2B378B"/>
                </a:solidFill>
                <a:latin typeface="Palatino Linotype"/>
                <a:cs typeface="Palatino Linotype"/>
              </a:rPr>
              <a:t>в</a:t>
            </a:r>
            <a:r>
              <a:rPr sz="3600" b="1" spc="-15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spc="5" dirty="0">
                <a:solidFill>
                  <a:srgbClr val="2B378B"/>
                </a:solidFill>
                <a:latin typeface="Palatino Linotype"/>
                <a:cs typeface="Palatino Linotype"/>
              </a:rPr>
              <a:t>2025</a:t>
            </a:r>
            <a:r>
              <a:rPr sz="3600" b="1" spc="-40" dirty="0">
                <a:solidFill>
                  <a:srgbClr val="2B378B"/>
                </a:solidFill>
                <a:latin typeface="Palatino Linotype"/>
                <a:cs typeface="Palatino Linotype"/>
              </a:rPr>
              <a:t> </a:t>
            </a:r>
            <a:r>
              <a:rPr sz="3600" b="1" dirty="0" err="1" smtClean="0">
                <a:solidFill>
                  <a:srgbClr val="2B378B"/>
                </a:solidFill>
                <a:latin typeface="Palatino Linotype"/>
                <a:cs typeface="Palatino Linotype"/>
              </a:rPr>
              <a:t>году</a:t>
            </a:r>
            <a:endParaRPr sz="3600" dirty="0">
              <a:latin typeface="Palatino Linotype"/>
              <a:cs typeface="Palatino Linotyp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-8251120"/>
            <a:ext cx="8458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marR="7108190">
              <a:lnSpc>
                <a:spcPct val="100000"/>
              </a:lnSpc>
              <a:spcBef>
                <a:spcPts val="185"/>
              </a:spcBef>
            </a:pPr>
            <a:r>
              <a:rPr lang="ru-RU" b="1" spc="-25" dirty="0" smtClean="0">
                <a:solidFill>
                  <a:srgbClr val="2E398A"/>
                </a:solidFill>
                <a:latin typeface="Times New Roman"/>
                <a:cs typeface="Times New Roman"/>
              </a:rPr>
              <a:t>Лаптиёва Людмила Николаевна</a:t>
            </a:r>
            <a:r>
              <a:rPr lang="ru-RU" b="1" spc="-30" dirty="0">
                <a:solidFill>
                  <a:srgbClr val="2E398A"/>
                </a:solidFill>
                <a:latin typeface="Times New Roman"/>
                <a:cs typeface="Times New Roman"/>
              </a:rPr>
              <a:t>, </a:t>
            </a:r>
            <a:r>
              <a:rPr lang="ru-RU" b="1" spc="-25" dirty="0">
                <a:solidFill>
                  <a:srgbClr val="2E398A"/>
                </a:solidFill>
                <a:latin typeface="Times New Roman"/>
                <a:cs typeface="Times New Roman"/>
              </a:rPr>
              <a:t> заместитель</a:t>
            </a:r>
            <a:r>
              <a:rPr lang="ru-RU" b="1" spc="20" dirty="0">
                <a:solidFill>
                  <a:srgbClr val="2E398A"/>
                </a:solidFill>
                <a:latin typeface="Times New Roman"/>
                <a:cs typeface="Times New Roman"/>
              </a:rPr>
              <a:t> </a:t>
            </a:r>
            <a:r>
              <a:rPr lang="ru-RU" b="1" spc="-30" dirty="0">
                <a:solidFill>
                  <a:srgbClr val="2E398A"/>
                </a:solidFill>
                <a:latin typeface="Times New Roman"/>
                <a:cs typeface="Times New Roman"/>
              </a:rPr>
              <a:t>директора</a:t>
            </a:r>
            <a:r>
              <a:rPr lang="ru-RU" b="1" spc="10" dirty="0">
                <a:solidFill>
                  <a:srgbClr val="2E398A"/>
                </a:solidFill>
                <a:latin typeface="Times New Roman"/>
                <a:cs typeface="Times New Roman"/>
              </a:rPr>
              <a:t> МБОУ </a:t>
            </a:r>
            <a:r>
              <a:rPr lang="ru-RU" b="1" spc="10" dirty="0" err="1">
                <a:solidFill>
                  <a:srgbClr val="2E398A"/>
                </a:solidFill>
                <a:latin typeface="Times New Roman"/>
                <a:cs typeface="Times New Roman"/>
              </a:rPr>
              <a:t>г.Иркутска</a:t>
            </a:r>
            <a:r>
              <a:rPr lang="ru-RU" b="1" spc="10" dirty="0">
                <a:solidFill>
                  <a:srgbClr val="2E398A"/>
                </a:solidFill>
                <a:latin typeface="Times New Roman"/>
                <a:cs typeface="Times New Roman"/>
              </a:rPr>
              <a:t> СОШ №10 им.    </a:t>
            </a:r>
            <a:r>
              <a:rPr lang="ru-RU" b="1" spc="10" dirty="0" err="1" smtClean="0">
                <a:solidFill>
                  <a:srgbClr val="2E398A"/>
                </a:solidFill>
                <a:latin typeface="Times New Roman"/>
                <a:cs typeface="Times New Roman"/>
              </a:rPr>
              <a:t>П.А.Прономарева</a:t>
            </a:r>
            <a:endParaRPr lang="ru-RU" sz="2700" baseline="-26234" dirty="0"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10200" y="449580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Лаптиёва Людмила Николаевна,  заместитель директора МБОУ </a:t>
            </a:r>
            <a:r>
              <a:rPr lang="ru-RU" sz="2800" dirty="0" err="1" smtClean="0"/>
              <a:t>г.Иркутска</a:t>
            </a:r>
            <a:r>
              <a:rPr lang="ru-RU" sz="2800" dirty="0" smtClean="0"/>
              <a:t> СОШ №10 им.    </a:t>
            </a:r>
            <a:r>
              <a:rPr lang="ru-RU" sz="2800" dirty="0" err="1" smtClean="0"/>
              <a:t>П.А.Прономарева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787460" y="192415"/>
            <a:ext cx="8833485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0"/>
              </a:spcBef>
              <a:tabLst>
                <a:tab pos="3990975" algn="l"/>
              </a:tabLst>
            </a:pPr>
            <a:r>
              <a:rPr sz="3600" b="1" spc="-5" dirty="0">
                <a:solidFill>
                  <a:srgbClr val="2B378B"/>
                </a:solidFill>
                <a:latin typeface="Palatino Linotype"/>
                <a:cs typeface="Palatino Linotype"/>
              </a:rPr>
              <a:t>Документы, подтверждающие право на создание специальных условий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42487" y="1581189"/>
            <a:ext cx="2265045" cy="60198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</a:pPr>
            <a:r>
              <a:rPr sz="15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СПРАВКА</a:t>
            </a:r>
            <a:r>
              <a:rPr sz="1500" spc="-5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5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МСЭ</a:t>
            </a:r>
            <a:endParaRPr sz="15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sz="1200" dirty="0">
                <a:solidFill>
                  <a:srgbClr val="11327B"/>
                </a:solidFill>
                <a:latin typeface="Palatino Linotype"/>
                <a:cs typeface="Palatino Linotype"/>
              </a:rPr>
              <a:t>об</a:t>
            </a:r>
            <a:r>
              <a:rPr sz="1200" spc="-2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установлении инвалидности</a:t>
            </a:r>
            <a:endParaRPr sz="1200">
              <a:latin typeface="Palatino Linotype"/>
              <a:cs typeface="Palatino Linotype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17404" y="2114802"/>
            <a:ext cx="2709672" cy="402440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783548" y="1632202"/>
            <a:ext cx="14693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630" marR="5080" indent="-32956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1327B"/>
                </a:solidFill>
                <a:latin typeface="Palatino Linotype"/>
                <a:cs typeface="Palatino Linotype"/>
              </a:rPr>
              <a:t>З</a:t>
            </a:r>
            <a:r>
              <a:rPr sz="15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А</a:t>
            </a:r>
            <a:r>
              <a:rPr sz="1500" dirty="0">
                <a:solidFill>
                  <a:srgbClr val="11327B"/>
                </a:solidFill>
                <a:latin typeface="Palatino Linotype"/>
                <a:cs typeface="Palatino Linotype"/>
              </a:rPr>
              <a:t>К</a:t>
            </a:r>
            <a:r>
              <a:rPr sz="15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Л</a:t>
            </a:r>
            <a:r>
              <a:rPr sz="1500" spc="5" dirty="0">
                <a:solidFill>
                  <a:srgbClr val="11327B"/>
                </a:solidFill>
                <a:latin typeface="Palatino Linotype"/>
                <a:cs typeface="Palatino Linotype"/>
              </a:rPr>
              <a:t>Ю</a:t>
            </a:r>
            <a:r>
              <a:rPr sz="1500" dirty="0">
                <a:solidFill>
                  <a:srgbClr val="11327B"/>
                </a:solidFill>
                <a:latin typeface="Palatino Linotype"/>
                <a:cs typeface="Palatino Linotype"/>
              </a:rPr>
              <a:t>Ч</a:t>
            </a:r>
            <a:r>
              <a:rPr sz="15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Е</a:t>
            </a:r>
            <a:r>
              <a:rPr sz="1500" dirty="0">
                <a:solidFill>
                  <a:srgbClr val="11327B"/>
                </a:solidFill>
                <a:latin typeface="Palatino Linotype"/>
                <a:cs typeface="Palatino Linotype"/>
              </a:rPr>
              <a:t>Н</a:t>
            </a:r>
            <a:r>
              <a:rPr sz="15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И</a:t>
            </a:r>
            <a:r>
              <a:rPr sz="1500" dirty="0">
                <a:solidFill>
                  <a:srgbClr val="11327B"/>
                </a:solidFill>
                <a:latin typeface="Palatino Linotype"/>
                <a:cs typeface="Palatino Linotype"/>
              </a:rPr>
              <a:t>Е  </a:t>
            </a:r>
            <a:r>
              <a:rPr sz="1500" spc="-5" dirty="0" smtClean="0">
                <a:solidFill>
                  <a:srgbClr val="11327B"/>
                </a:solidFill>
                <a:latin typeface="Palatino Linotype"/>
                <a:cs typeface="Palatino Linotype"/>
              </a:rPr>
              <a:t>ПМПК</a:t>
            </a:r>
            <a:endParaRPr sz="1500" dirty="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1976" y="5868611"/>
            <a:ext cx="42329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i="1" dirty="0">
                <a:solidFill>
                  <a:srgbClr val="C00000"/>
                </a:solidFill>
                <a:latin typeface="Cambria"/>
                <a:cs typeface="Cambria"/>
              </a:rPr>
              <a:t>обязательно</a:t>
            </a:r>
            <a:r>
              <a:rPr b="1" i="1" spc="-3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b="1" i="1" spc="-5" dirty="0">
                <a:solidFill>
                  <a:srgbClr val="C00000"/>
                </a:solidFill>
                <a:latin typeface="Cambria"/>
                <a:cs typeface="Cambria"/>
              </a:rPr>
              <a:t>предоставляется</a:t>
            </a:r>
            <a:r>
              <a:rPr b="1" i="1" spc="-3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b="1" i="1" spc="-5" dirty="0">
                <a:solidFill>
                  <a:srgbClr val="C00000"/>
                </a:solidFill>
                <a:latin typeface="Cambria"/>
                <a:cs typeface="Cambria"/>
              </a:rPr>
              <a:t>скан-копия</a:t>
            </a:r>
            <a:r>
              <a:rPr b="1" i="1" spc="-3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b="1" i="1" dirty="0">
                <a:solidFill>
                  <a:srgbClr val="C00000"/>
                </a:solidFill>
                <a:latin typeface="Cambria"/>
                <a:cs typeface="Cambria"/>
              </a:rPr>
              <a:t>с</a:t>
            </a:r>
            <a:r>
              <a:rPr b="1" i="1" spc="-1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b="1" i="1" spc="-5" dirty="0">
                <a:solidFill>
                  <a:srgbClr val="C00000"/>
                </a:solidFill>
                <a:latin typeface="Cambria"/>
                <a:cs typeface="Cambria"/>
              </a:rPr>
              <a:t>двух сторон</a:t>
            </a:r>
            <a:endParaRPr dirty="0">
              <a:latin typeface="Cambria"/>
              <a:cs typeface="Cambri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62728" y="2141220"/>
            <a:ext cx="1711960" cy="1583690"/>
            <a:chOff x="5062728" y="2141220"/>
            <a:chExt cx="1711960" cy="158369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2728" y="2141220"/>
              <a:ext cx="1711451" cy="158343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187696" y="2223516"/>
              <a:ext cx="1440180" cy="1385570"/>
            </a:xfrm>
            <a:custGeom>
              <a:avLst/>
              <a:gdLst/>
              <a:ahLst/>
              <a:cxnLst/>
              <a:rect l="l" t="t" r="r" b="b"/>
              <a:pathLst>
                <a:path w="1440179" h="1385570">
                  <a:moveTo>
                    <a:pt x="720090" y="0"/>
                  </a:moveTo>
                  <a:lnTo>
                    <a:pt x="670787" y="1597"/>
                  </a:lnTo>
                  <a:lnTo>
                    <a:pt x="622376" y="6323"/>
                  </a:lnTo>
                  <a:lnTo>
                    <a:pt x="574965" y="14072"/>
                  </a:lnTo>
                  <a:lnTo>
                    <a:pt x="528659" y="24742"/>
                  </a:lnTo>
                  <a:lnTo>
                    <a:pt x="483567" y="38229"/>
                  </a:lnTo>
                  <a:lnTo>
                    <a:pt x="439796" y="54431"/>
                  </a:lnTo>
                  <a:lnTo>
                    <a:pt x="397452" y="73245"/>
                  </a:lnTo>
                  <a:lnTo>
                    <a:pt x="356644" y="94567"/>
                  </a:lnTo>
                  <a:lnTo>
                    <a:pt x="317478" y="118293"/>
                  </a:lnTo>
                  <a:lnTo>
                    <a:pt x="280062" y="144322"/>
                  </a:lnTo>
                  <a:lnTo>
                    <a:pt x="244502" y="172549"/>
                  </a:lnTo>
                  <a:lnTo>
                    <a:pt x="210907" y="202872"/>
                  </a:lnTo>
                  <a:lnTo>
                    <a:pt x="179383" y="235188"/>
                  </a:lnTo>
                  <a:lnTo>
                    <a:pt x="150038" y="269393"/>
                  </a:lnTo>
                  <a:lnTo>
                    <a:pt x="122978" y="305384"/>
                  </a:lnTo>
                  <a:lnTo>
                    <a:pt x="98312" y="343058"/>
                  </a:lnTo>
                  <a:lnTo>
                    <a:pt x="76145" y="382311"/>
                  </a:lnTo>
                  <a:lnTo>
                    <a:pt x="56587" y="423042"/>
                  </a:lnTo>
                  <a:lnTo>
                    <a:pt x="39743" y="465146"/>
                  </a:lnTo>
                  <a:lnTo>
                    <a:pt x="25721" y="508520"/>
                  </a:lnTo>
                  <a:lnTo>
                    <a:pt x="14629" y="553061"/>
                  </a:lnTo>
                  <a:lnTo>
                    <a:pt x="6573" y="598667"/>
                  </a:lnTo>
                  <a:lnTo>
                    <a:pt x="1661" y="645233"/>
                  </a:lnTo>
                  <a:lnTo>
                    <a:pt x="0" y="692658"/>
                  </a:lnTo>
                  <a:lnTo>
                    <a:pt x="1661" y="740082"/>
                  </a:lnTo>
                  <a:lnTo>
                    <a:pt x="6573" y="786648"/>
                  </a:lnTo>
                  <a:lnTo>
                    <a:pt x="14629" y="832254"/>
                  </a:lnTo>
                  <a:lnTo>
                    <a:pt x="25721" y="876795"/>
                  </a:lnTo>
                  <a:lnTo>
                    <a:pt x="39743" y="920169"/>
                  </a:lnTo>
                  <a:lnTo>
                    <a:pt x="56587" y="962273"/>
                  </a:lnTo>
                  <a:lnTo>
                    <a:pt x="76145" y="1003004"/>
                  </a:lnTo>
                  <a:lnTo>
                    <a:pt x="98312" y="1042257"/>
                  </a:lnTo>
                  <a:lnTo>
                    <a:pt x="122978" y="1079931"/>
                  </a:lnTo>
                  <a:lnTo>
                    <a:pt x="150038" y="1115922"/>
                  </a:lnTo>
                  <a:lnTo>
                    <a:pt x="179383" y="1150127"/>
                  </a:lnTo>
                  <a:lnTo>
                    <a:pt x="210907" y="1182443"/>
                  </a:lnTo>
                  <a:lnTo>
                    <a:pt x="244502" y="1212766"/>
                  </a:lnTo>
                  <a:lnTo>
                    <a:pt x="280062" y="1240993"/>
                  </a:lnTo>
                  <a:lnTo>
                    <a:pt x="317478" y="1267022"/>
                  </a:lnTo>
                  <a:lnTo>
                    <a:pt x="356644" y="1290748"/>
                  </a:lnTo>
                  <a:lnTo>
                    <a:pt x="397452" y="1312070"/>
                  </a:lnTo>
                  <a:lnTo>
                    <a:pt x="439796" y="1330884"/>
                  </a:lnTo>
                  <a:lnTo>
                    <a:pt x="483567" y="1347086"/>
                  </a:lnTo>
                  <a:lnTo>
                    <a:pt x="528659" y="1360573"/>
                  </a:lnTo>
                  <a:lnTo>
                    <a:pt x="574965" y="1371243"/>
                  </a:lnTo>
                  <a:lnTo>
                    <a:pt x="622376" y="1378992"/>
                  </a:lnTo>
                  <a:lnTo>
                    <a:pt x="670787" y="1383718"/>
                  </a:lnTo>
                  <a:lnTo>
                    <a:pt x="720090" y="1385316"/>
                  </a:lnTo>
                  <a:lnTo>
                    <a:pt x="769392" y="1383718"/>
                  </a:lnTo>
                  <a:lnTo>
                    <a:pt x="817803" y="1378992"/>
                  </a:lnTo>
                  <a:lnTo>
                    <a:pt x="865214" y="1371243"/>
                  </a:lnTo>
                  <a:lnTo>
                    <a:pt x="911520" y="1360573"/>
                  </a:lnTo>
                  <a:lnTo>
                    <a:pt x="956612" y="1347086"/>
                  </a:lnTo>
                  <a:lnTo>
                    <a:pt x="1000383" y="1330884"/>
                  </a:lnTo>
                  <a:lnTo>
                    <a:pt x="1042727" y="1312070"/>
                  </a:lnTo>
                  <a:lnTo>
                    <a:pt x="1083535" y="1290748"/>
                  </a:lnTo>
                  <a:lnTo>
                    <a:pt x="1122701" y="1267022"/>
                  </a:lnTo>
                  <a:lnTo>
                    <a:pt x="1160117" y="1240993"/>
                  </a:lnTo>
                  <a:lnTo>
                    <a:pt x="1195677" y="1212766"/>
                  </a:lnTo>
                  <a:lnTo>
                    <a:pt x="1229272" y="1182443"/>
                  </a:lnTo>
                  <a:lnTo>
                    <a:pt x="1260796" y="1150127"/>
                  </a:lnTo>
                  <a:lnTo>
                    <a:pt x="1290141" y="1115922"/>
                  </a:lnTo>
                  <a:lnTo>
                    <a:pt x="1317201" y="1079931"/>
                  </a:lnTo>
                  <a:lnTo>
                    <a:pt x="1341867" y="1042257"/>
                  </a:lnTo>
                  <a:lnTo>
                    <a:pt x="1364034" y="1003004"/>
                  </a:lnTo>
                  <a:lnTo>
                    <a:pt x="1383592" y="962273"/>
                  </a:lnTo>
                  <a:lnTo>
                    <a:pt x="1400436" y="920169"/>
                  </a:lnTo>
                  <a:lnTo>
                    <a:pt x="1414458" y="876795"/>
                  </a:lnTo>
                  <a:lnTo>
                    <a:pt x="1425550" y="832254"/>
                  </a:lnTo>
                  <a:lnTo>
                    <a:pt x="1433606" y="786648"/>
                  </a:lnTo>
                  <a:lnTo>
                    <a:pt x="1438518" y="740082"/>
                  </a:lnTo>
                  <a:lnTo>
                    <a:pt x="1440180" y="692658"/>
                  </a:lnTo>
                  <a:lnTo>
                    <a:pt x="1438518" y="645233"/>
                  </a:lnTo>
                  <a:lnTo>
                    <a:pt x="1433606" y="598667"/>
                  </a:lnTo>
                  <a:lnTo>
                    <a:pt x="1425550" y="553061"/>
                  </a:lnTo>
                  <a:lnTo>
                    <a:pt x="1414458" y="508520"/>
                  </a:lnTo>
                  <a:lnTo>
                    <a:pt x="1400436" y="465146"/>
                  </a:lnTo>
                  <a:lnTo>
                    <a:pt x="1383592" y="423042"/>
                  </a:lnTo>
                  <a:lnTo>
                    <a:pt x="1364034" y="382311"/>
                  </a:lnTo>
                  <a:lnTo>
                    <a:pt x="1341867" y="343058"/>
                  </a:lnTo>
                  <a:lnTo>
                    <a:pt x="1317201" y="305384"/>
                  </a:lnTo>
                  <a:lnTo>
                    <a:pt x="1290141" y="269393"/>
                  </a:lnTo>
                  <a:lnTo>
                    <a:pt x="1260796" y="235188"/>
                  </a:lnTo>
                  <a:lnTo>
                    <a:pt x="1229272" y="202872"/>
                  </a:lnTo>
                  <a:lnTo>
                    <a:pt x="1195677" y="172549"/>
                  </a:lnTo>
                  <a:lnTo>
                    <a:pt x="1160117" y="144322"/>
                  </a:lnTo>
                  <a:lnTo>
                    <a:pt x="1122701" y="118293"/>
                  </a:lnTo>
                  <a:lnTo>
                    <a:pt x="1083535" y="94567"/>
                  </a:lnTo>
                  <a:lnTo>
                    <a:pt x="1042727" y="73245"/>
                  </a:lnTo>
                  <a:lnTo>
                    <a:pt x="1000383" y="54431"/>
                  </a:lnTo>
                  <a:lnTo>
                    <a:pt x="956612" y="38229"/>
                  </a:lnTo>
                  <a:lnTo>
                    <a:pt x="911520" y="24742"/>
                  </a:lnTo>
                  <a:lnTo>
                    <a:pt x="865214" y="14072"/>
                  </a:lnTo>
                  <a:lnTo>
                    <a:pt x="817803" y="6323"/>
                  </a:lnTo>
                  <a:lnTo>
                    <a:pt x="769392" y="1597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1368" y="2517660"/>
              <a:ext cx="592835" cy="59282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562842" y="3530042"/>
            <a:ext cx="753745" cy="626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">
              <a:lnSpc>
                <a:spcPts val="2365"/>
              </a:lnSpc>
              <a:spcBef>
                <a:spcPts val="105"/>
              </a:spcBef>
            </a:pPr>
            <a:r>
              <a:rPr sz="2000" b="1" dirty="0">
                <a:solidFill>
                  <a:srgbClr val="0070C0"/>
                </a:solidFill>
                <a:latin typeface="Cambria"/>
                <a:cs typeface="Cambria"/>
              </a:rPr>
              <a:t>если</a:t>
            </a:r>
            <a:endParaRPr sz="2000" dirty="0">
              <a:latin typeface="Cambria"/>
              <a:cs typeface="Cambria"/>
            </a:endParaRPr>
          </a:p>
          <a:p>
            <a:pPr marL="12700">
              <a:lnSpc>
                <a:spcPts val="2365"/>
              </a:lnSpc>
            </a:pPr>
            <a:r>
              <a:rPr sz="2000" b="1" dirty="0">
                <a:solidFill>
                  <a:srgbClr val="C00000"/>
                </a:solidFill>
                <a:latin typeface="Palatino Linotype"/>
                <a:cs typeface="Palatino Linotype"/>
              </a:rPr>
              <a:t>и</a:t>
            </a:r>
            <a:r>
              <a:rPr sz="20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/</a:t>
            </a:r>
            <a:r>
              <a:rPr sz="2000" b="1" dirty="0">
                <a:solidFill>
                  <a:srgbClr val="C00000"/>
                </a:solidFill>
                <a:latin typeface="Palatino Linotype"/>
                <a:cs typeface="Palatino Linotype"/>
              </a:rPr>
              <a:t>и</a:t>
            </a:r>
            <a:r>
              <a:rPr sz="20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ли</a:t>
            </a:r>
            <a:endParaRPr sz="2000" dirty="0">
              <a:latin typeface="Palatino Linotype"/>
              <a:cs typeface="Palatino Linotype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72922" y="2250072"/>
            <a:ext cx="4039871" cy="3186684"/>
            <a:chOff x="1117091" y="2223516"/>
            <a:chExt cx="2909570" cy="167386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1992" y="2657855"/>
              <a:ext cx="1804415" cy="12390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7091" y="2223516"/>
              <a:ext cx="1818131" cy="1266443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9820525" y="2204042"/>
            <a:ext cx="1437005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5420" algn="l"/>
              </a:tabLst>
            </a:pP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номер</a:t>
            </a:r>
            <a:r>
              <a:rPr sz="1200" spc="-4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документа</a:t>
            </a:r>
            <a:endParaRPr sz="1200" dirty="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buClr>
                <a:srgbClr val="11327B"/>
              </a:buClr>
              <a:buFont typeface="Wingdings"/>
              <a:buChar char=""/>
            </a:pPr>
            <a:endParaRPr sz="1400" dirty="0">
              <a:latin typeface="Palatino Linotype"/>
              <a:cs typeface="Palatino Linotype"/>
            </a:endParaRPr>
          </a:p>
          <a:p>
            <a:pPr marL="198755" indent="-172720">
              <a:lnSpc>
                <a:spcPct val="100000"/>
              </a:lnSpc>
              <a:spcBef>
                <a:spcPts val="944"/>
              </a:spcBef>
              <a:buFont typeface="Wingdings"/>
              <a:buChar char=""/>
              <a:tabLst>
                <a:tab pos="199390" algn="l"/>
              </a:tabLst>
            </a:pP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дата</a:t>
            </a:r>
            <a:r>
              <a:rPr sz="1200" spc="-3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выдачи</a:t>
            </a:r>
            <a:endParaRPr sz="1200" dirty="0">
              <a:latin typeface="Palatino Linotype"/>
              <a:cs typeface="Palatino Linotyp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998036" y="3940940"/>
            <a:ext cx="1972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93040" algn="l"/>
              </a:tabLst>
            </a:pP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специальные</a:t>
            </a:r>
            <a:r>
              <a:rPr sz="120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200" spc="-5" dirty="0">
                <a:solidFill>
                  <a:srgbClr val="11327B"/>
                </a:solidFill>
                <a:latin typeface="Palatino Linotype"/>
                <a:cs typeface="Palatino Linotype"/>
              </a:rPr>
              <a:t>условия, </a:t>
            </a:r>
            <a:r>
              <a:rPr sz="120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200" spc="-5" dirty="0" err="1">
                <a:solidFill>
                  <a:srgbClr val="11327B"/>
                </a:solidFill>
                <a:latin typeface="Palatino Linotype"/>
                <a:cs typeface="Palatino Linotype"/>
              </a:rPr>
              <a:t>рекомендованные</a:t>
            </a:r>
            <a:r>
              <a:rPr sz="1200" spc="-2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200" spc="-5" dirty="0" smtClean="0">
                <a:solidFill>
                  <a:srgbClr val="11327B"/>
                </a:solidFill>
                <a:latin typeface="Palatino Linotype"/>
                <a:cs typeface="Palatino Linotype"/>
              </a:rPr>
              <a:t>ПМПК</a:t>
            </a:r>
            <a:endParaRPr sz="1200" dirty="0">
              <a:latin typeface="Palatino Linotype"/>
              <a:cs typeface="Palatino Linotype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38477" y="3843414"/>
            <a:ext cx="10331450" cy="1398426"/>
            <a:chOff x="1193291" y="2932938"/>
            <a:chExt cx="10331450" cy="1378840"/>
          </a:xfrm>
        </p:grpSpPr>
        <p:sp>
          <p:nvSpPr>
            <p:cNvPr id="32" name="object 32"/>
            <p:cNvSpPr/>
            <p:nvPr/>
          </p:nvSpPr>
          <p:spPr>
            <a:xfrm>
              <a:off x="4959096" y="3616451"/>
              <a:ext cx="1979930" cy="318770"/>
            </a:xfrm>
            <a:custGeom>
              <a:avLst/>
              <a:gdLst/>
              <a:ahLst/>
              <a:cxnLst/>
              <a:rect l="l" t="t" r="r" b="b"/>
              <a:pathLst>
                <a:path w="1979929" h="318770">
                  <a:moveTo>
                    <a:pt x="353568" y="75819"/>
                  </a:moveTo>
                  <a:lnTo>
                    <a:pt x="151638" y="75819"/>
                  </a:lnTo>
                  <a:lnTo>
                    <a:pt x="151638" y="0"/>
                  </a:lnTo>
                  <a:lnTo>
                    <a:pt x="0" y="151638"/>
                  </a:lnTo>
                  <a:lnTo>
                    <a:pt x="151638" y="303276"/>
                  </a:lnTo>
                  <a:lnTo>
                    <a:pt x="151638" y="227457"/>
                  </a:lnTo>
                  <a:lnTo>
                    <a:pt x="353568" y="227457"/>
                  </a:lnTo>
                  <a:lnTo>
                    <a:pt x="353568" y="75819"/>
                  </a:lnTo>
                  <a:close/>
                </a:path>
                <a:path w="1979929" h="318770">
                  <a:moveTo>
                    <a:pt x="1979676" y="166116"/>
                  </a:moveTo>
                  <a:lnTo>
                    <a:pt x="1827276" y="13716"/>
                  </a:lnTo>
                  <a:lnTo>
                    <a:pt x="1827276" y="89916"/>
                  </a:lnTo>
                  <a:lnTo>
                    <a:pt x="1626108" y="89916"/>
                  </a:lnTo>
                  <a:lnTo>
                    <a:pt x="1626108" y="242316"/>
                  </a:lnTo>
                  <a:lnTo>
                    <a:pt x="1827276" y="242316"/>
                  </a:lnTo>
                  <a:lnTo>
                    <a:pt x="1827276" y="318516"/>
                  </a:lnTo>
                  <a:lnTo>
                    <a:pt x="1979676" y="166116"/>
                  </a:lnTo>
                  <a:close/>
                </a:path>
              </a:pathLst>
            </a:custGeom>
            <a:solidFill>
              <a:srgbClr val="AFDF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93291" y="4264153"/>
              <a:ext cx="10331450" cy="47625"/>
            </a:xfrm>
            <a:custGeom>
              <a:avLst/>
              <a:gdLst/>
              <a:ahLst/>
              <a:cxnLst/>
              <a:rect l="l" t="t" r="r" b="b"/>
              <a:pathLst>
                <a:path w="10331450" h="47625">
                  <a:moveTo>
                    <a:pt x="0" y="47625"/>
                  </a:moveTo>
                  <a:lnTo>
                    <a:pt x="10330929" y="0"/>
                  </a:lnTo>
                </a:path>
              </a:pathLst>
            </a:custGeom>
            <a:ln w="3175">
              <a:solidFill>
                <a:srgbClr val="D7EF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751825" y="2932938"/>
              <a:ext cx="1620520" cy="361315"/>
            </a:xfrm>
            <a:custGeom>
              <a:avLst/>
              <a:gdLst/>
              <a:ahLst/>
              <a:cxnLst/>
              <a:rect l="l" t="t" r="r" b="b"/>
              <a:pathLst>
                <a:path w="1620520" h="361314">
                  <a:moveTo>
                    <a:pt x="0" y="0"/>
                  </a:moveTo>
                  <a:lnTo>
                    <a:pt x="1620012" y="0"/>
                  </a:lnTo>
                  <a:lnTo>
                    <a:pt x="1620012" y="361188"/>
                  </a:lnTo>
                  <a:lnTo>
                    <a:pt x="0" y="361188"/>
                  </a:lnTo>
                  <a:lnTo>
                    <a:pt x="0" y="0"/>
                  </a:lnTo>
                  <a:close/>
                </a:path>
              </a:pathLst>
            </a:custGeom>
            <a:ln w="1981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383267" y="3090672"/>
              <a:ext cx="681990" cy="171450"/>
            </a:xfrm>
            <a:custGeom>
              <a:avLst/>
              <a:gdLst/>
              <a:ahLst/>
              <a:cxnLst/>
              <a:rect l="l" t="t" r="r" b="b"/>
              <a:pathLst>
                <a:path w="681990" h="171450">
                  <a:moveTo>
                    <a:pt x="0" y="0"/>
                  </a:moveTo>
                  <a:lnTo>
                    <a:pt x="681786" y="171323"/>
                  </a:lnTo>
                </a:path>
              </a:pathLst>
            </a:custGeom>
            <a:ln w="12700">
              <a:solidFill>
                <a:srgbClr val="E121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043451" y="3221939"/>
              <a:ext cx="83185" cy="74295"/>
            </a:xfrm>
            <a:custGeom>
              <a:avLst/>
              <a:gdLst/>
              <a:ahLst/>
              <a:cxnLst/>
              <a:rect l="l" t="t" r="r" b="b"/>
              <a:pathLst>
                <a:path w="83184" h="74295">
                  <a:moveTo>
                    <a:pt x="18567" y="0"/>
                  </a:moveTo>
                  <a:lnTo>
                    <a:pt x="0" y="73901"/>
                  </a:lnTo>
                  <a:lnTo>
                    <a:pt x="83184" y="55524"/>
                  </a:lnTo>
                  <a:lnTo>
                    <a:pt x="18567" y="0"/>
                  </a:lnTo>
                  <a:close/>
                </a:path>
              </a:pathLst>
            </a:custGeom>
            <a:solidFill>
              <a:srgbClr val="E121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668803" y="6162575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A8A8A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00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77169" y="3026900"/>
            <a:ext cx="144208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i="1" spc="-5" dirty="0">
                <a:latin typeface="Palatino Linotype"/>
                <a:cs typeface="Palatino Linotype"/>
              </a:rPr>
              <a:t>-</a:t>
            </a:r>
            <a:r>
              <a:rPr sz="1300" i="1" spc="-15" dirty="0">
                <a:latin typeface="Palatino Linotype"/>
                <a:cs typeface="Palatino Linotype"/>
              </a:rPr>
              <a:t> </a:t>
            </a:r>
            <a:r>
              <a:rPr sz="1300" i="1" spc="-10" dirty="0">
                <a:latin typeface="Palatino Linotype"/>
                <a:cs typeface="Palatino Linotype"/>
              </a:rPr>
              <a:t>форма: </a:t>
            </a:r>
            <a:r>
              <a:rPr sz="1300" i="1" spc="-5" dirty="0">
                <a:latin typeface="Palatino Linotype"/>
                <a:cs typeface="Palatino Linotype"/>
              </a:rPr>
              <a:t>ОГЭ,</a:t>
            </a:r>
            <a:r>
              <a:rPr sz="1300" i="1" spc="-15" dirty="0">
                <a:latin typeface="Palatino Linotype"/>
                <a:cs typeface="Palatino Linotype"/>
              </a:rPr>
              <a:t> </a:t>
            </a:r>
            <a:r>
              <a:rPr sz="1300" i="1" spc="-5" dirty="0">
                <a:latin typeface="Palatino Linotype"/>
                <a:cs typeface="Palatino Linotype"/>
              </a:rPr>
              <a:t>ГВЭ</a:t>
            </a:r>
            <a:endParaRPr sz="1300" i="1" dirty="0">
              <a:latin typeface="Palatino Linotype"/>
              <a:cs typeface="Palatino Linotype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88252" y="3322320"/>
            <a:ext cx="467867" cy="467867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 idx="4294967295"/>
          </p:nvPr>
        </p:nvSpPr>
        <p:spPr>
          <a:xfrm>
            <a:off x="2693863" y="107175"/>
            <a:ext cx="865772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Необходимость специальных условий при проведении ГИА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96233" y="4730208"/>
            <a:ext cx="3218180" cy="6123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-</a:t>
            </a:r>
            <a:r>
              <a:rPr sz="1300" b="1" spc="-5" dirty="0">
                <a:latin typeface="Palatino Linotype"/>
                <a:cs typeface="Palatino Linotype"/>
              </a:rPr>
              <a:t>два</a:t>
            </a:r>
            <a:r>
              <a:rPr sz="1300" b="1" spc="-25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обязательных</a:t>
            </a:r>
            <a:r>
              <a:rPr sz="1300" b="1" spc="15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экзамена</a:t>
            </a:r>
            <a:endParaRPr sz="1300" b="1" dirty="0"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</a:pPr>
            <a:r>
              <a:rPr sz="1300" b="1" spc="-5" dirty="0">
                <a:latin typeface="Palatino Linotype"/>
                <a:cs typeface="Palatino Linotype"/>
              </a:rPr>
              <a:t>(по</a:t>
            </a:r>
            <a:r>
              <a:rPr sz="1300" b="1" spc="-10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русскому</a:t>
            </a:r>
            <a:r>
              <a:rPr sz="1300" b="1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языку</a:t>
            </a:r>
            <a:r>
              <a:rPr sz="1300" b="1" spc="-10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и математике</a:t>
            </a:r>
            <a:r>
              <a:rPr sz="1300" b="1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ГИА-9)</a:t>
            </a:r>
            <a:endParaRPr sz="1300" b="1" dirty="0">
              <a:latin typeface="Palatino Linotype"/>
              <a:cs typeface="Palatino Linotyp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98574" y="2067110"/>
            <a:ext cx="375539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855" indent="-97790">
              <a:lnSpc>
                <a:spcPct val="100000"/>
              </a:lnSpc>
              <a:spcBef>
                <a:spcPts val="95"/>
              </a:spcBef>
              <a:buChar char="-"/>
              <a:tabLst>
                <a:tab pos="110489" algn="l"/>
              </a:tabLst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компьютер</a:t>
            </a:r>
            <a:endParaRPr sz="1300">
              <a:latin typeface="Palatino Linotype"/>
              <a:cs typeface="Palatino Linotype"/>
            </a:endParaRPr>
          </a:p>
          <a:p>
            <a:pPr marL="109855" indent="-97790">
              <a:lnSpc>
                <a:spcPct val="100000"/>
              </a:lnSpc>
              <a:buChar char="-"/>
              <a:tabLst>
                <a:tab pos="110489" algn="l"/>
              </a:tabLst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технические</a:t>
            </a:r>
            <a:r>
              <a:rPr sz="1300" spc="1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средства</a:t>
            </a:r>
            <a:r>
              <a:rPr sz="1300" spc="-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для</a:t>
            </a:r>
            <a:r>
              <a:rPr sz="1300" spc="-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выполнения</a:t>
            </a:r>
            <a:r>
              <a:rPr sz="1300" spc="3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заданий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98738" y="2661452"/>
            <a:ext cx="177038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-</a:t>
            </a:r>
            <a:r>
              <a:rPr sz="1300" spc="-2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отдельная</a:t>
            </a:r>
            <a:r>
              <a:rPr sz="1300" spc="-2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аудитория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98738" y="3057624"/>
            <a:ext cx="3332479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855" indent="-97790">
              <a:lnSpc>
                <a:spcPct val="100000"/>
              </a:lnSpc>
              <a:spcBef>
                <a:spcPts val="95"/>
              </a:spcBef>
              <a:buChar char="-"/>
              <a:tabLst>
                <a:tab pos="110489" algn="l"/>
              </a:tabLst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увеличительное</a:t>
            </a:r>
            <a:r>
              <a:rPr sz="1300" spc="1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устройство</a:t>
            </a:r>
            <a:endParaRPr sz="1300">
              <a:latin typeface="Palatino Linotype"/>
              <a:cs typeface="Palatino Linotype"/>
            </a:endParaRPr>
          </a:p>
          <a:p>
            <a:pPr marL="109855" indent="-97790">
              <a:lnSpc>
                <a:spcPct val="100000"/>
              </a:lnSpc>
              <a:buChar char="-"/>
              <a:tabLst>
                <a:tab pos="110489" algn="l"/>
              </a:tabLst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звукоусиливающая</a:t>
            </a:r>
            <a:r>
              <a:rPr sz="1300" spc="2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аппаратура</a:t>
            </a:r>
            <a:endParaRPr sz="1300">
              <a:latin typeface="Palatino Linotype"/>
              <a:cs typeface="Palatino Linotype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11125" algn="l"/>
              </a:tabLst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индивидуальное</a:t>
            </a:r>
            <a:r>
              <a:rPr sz="130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равномерное</a:t>
            </a:r>
            <a:r>
              <a:rPr sz="1300" spc="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освещение </a:t>
            </a:r>
            <a:r>
              <a:rPr sz="1300" spc="-3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(не</a:t>
            </a:r>
            <a:r>
              <a:rPr sz="1300" spc="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менее</a:t>
            </a:r>
            <a:r>
              <a:rPr sz="1300" spc="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300</a:t>
            </a:r>
            <a:r>
              <a:rPr sz="1300" spc="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люкс)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99068" y="4048304"/>
            <a:ext cx="427863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- экзаменационные</a:t>
            </a:r>
            <a:r>
              <a:rPr sz="1300" spc="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материалы</a:t>
            </a:r>
            <a:r>
              <a:rPr sz="1300" spc="2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в</a:t>
            </a:r>
            <a:r>
              <a:rPr sz="1300" spc="-1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увеличенном</a:t>
            </a:r>
            <a:r>
              <a:rPr sz="1300" spc="3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размере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99068" y="4444477"/>
            <a:ext cx="3500120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- </a:t>
            </a:r>
            <a:r>
              <a:rPr sz="1300" spc="-10" dirty="0">
                <a:solidFill>
                  <a:srgbClr val="002060"/>
                </a:solidFill>
                <a:latin typeface="Palatino Linotype"/>
                <a:cs typeface="Palatino Linotype"/>
              </a:rPr>
              <a:t>оформление</a:t>
            </a:r>
            <a:r>
              <a:rPr sz="1300" spc="2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экзаменационных</a:t>
            </a:r>
            <a:r>
              <a:rPr sz="1300" spc="1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материалов </a:t>
            </a:r>
            <a:r>
              <a:rPr sz="1300" spc="-3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рельефно-точечным</a:t>
            </a:r>
            <a:r>
              <a:rPr sz="1300" spc="4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2060"/>
                </a:solidFill>
                <a:latin typeface="Palatino Linotype"/>
                <a:cs typeface="Palatino Linotype"/>
              </a:rPr>
              <a:t>шрифтом</a:t>
            </a:r>
            <a:r>
              <a:rPr sz="1300" spc="3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Брайля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99068" y="5038819"/>
            <a:ext cx="390144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-</a:t>
            </a:r>
            <a:r>
              <a:rPr sz="130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ППЭ на</a:t>
            </a:r>
            <a:r>
              <a:rPr sz="1300" spc="-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дому/на</a:t>
            </a:r>
            <a:r>
              <a:rPr sz="130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базе</a:t>
            </a:r>
            <a:r>
              <a:rPr sz="1300" spc="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медицинского</a:t>
            </a:r>
            <a:r>
              <a:rPr sz="1300" spc="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учреждения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99068" y="5434991"/>
            <a:ext cx="85915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-</a:t>
            </a:r>
            <a:r>
              <a:rPr sz="1300" spc="-5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ассистент</a:t>
            </a:r>
            <a:endParaRPr sz="1300">
              <a:latin typeface="Palatino Linotype"/>
              <a:cs typeface="Palatino Linotyp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2981" y="3713195"/>
            <a:ext cx="4033520" cy="619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9855" indent="-97790">
              <a:lnSpc>
                <a:spcPct val="100000"/>
              </a:lnSpc>
              <a:spcBef>
                <a:spcPts val="95"/>
              </a:spcBef>
              <a:buChar char="-"/>
              <a:tabLst>
                <a:tab pos="110489" algn="l"/>
              </a:tabLst>
            </a:pPr>
            <a:r>
              <a:rPr sz="1300" b="1" spc="-10" dirty="0">
                <a:latin typeface="Palatino Linotype"/>
                <a:cs typeface="Palatino Linotype"/>
              </a:rPr>
              <a:t>питание</a:t>
            </a:r>
            <a:endParaRPr sz="1300" b="1" dirty="0">
              <a:latin typeface="Palatino Linotype"/>
              <a:cs typeface="Palatino Linotype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10489" algn="l"/>
              </a:tabLst>
            </a:pPr>
            <a:r>
              <a:rPr sz="1300" b="1" spc="-5" dirty="0">
                <a:latin typeface="Palatino Linotype"/>
                <a:cs typeface="Palatino Linotype"/>
              </a:rPr>
              <a:t>перерывы</a:t>
            </a:r>
            <a:r>
              <a:rPr sz="1300" b="1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для</a:t>
            </a:r>
            <a:r>
              <a:rPr sz="1300" b="1" spc="-10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проведения</a:t>
            </a:r>
            <a:r>
              <a:rPr sz="1300" b="1" spc="15" dirty="0">
                <a:latin typeface="Palatino Linotype"/>
                <a:cs typeface="Palatino Linotype"/>
              </a:rPr>
              <a:t> </a:t>
            </a:r>
            <a:r>
              <a:rPr sz="1300" b="1" spc="-10" dirty="0">
                <a:latin typeface="Palatino Linotype"/>
                <a:cs typeface="Palatino Linotype"/>
              </a:rPr>
              <a:t>необходимых</a:t>
            </a:r>
            <a:r>
              <a:rPr sz="1300" b="1" spc="30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лечебных </a:t>
            </a:r>
            <a:r>
              <a:rPr sz="1300" b="1" spc="-310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и</a:t>
            </a:r>
            <a:r>
              <a:rPr sz="1300" b="1" dirty="0">
                <a:latin typeface="Palatino Linotype"/>
                <a:cs typeface="Palatino Linotype"/>
              </a:rPr>
              <a:t> </a:t>
            </a:r>
            <a:r>
              <a:rPr sz="1300" b="1" spc="-5" dirty="0">
                <a:latin typeface="Palatino Linotype"/>
                <a:cs typeface="Palatino Linotype"/>
              </a:rPr>
              <a:t>профилактических</a:t>
            </a:r>
            <a:r>
              <a:rPr sz="1300" b="1" spc="35" dirty="0">
                <a:latin typeface="Palatino Linotype"/>
                <a:cs typeface="Palatino Linotype"/>
              </a:rPr>
              <a:t> </a:t>
            </a:r>
            <a:r>
              <a:rPr sz="1300" b="1" spc="-10" dirty="0">
                <a:latin typeface="Palatino Linotype"/>
                <a:cs typeface="Palatino Linotype"/>
              </a:rPr>
              <a:t>мероприятий</a:t>
            </a:r>
            <a:endParaRPr sz="1300" b="1" dirty="0">
              <a:latin typeface="Palatino Linotype"/>
              <a:cs typeface="Palatino Linotyp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7414" y="1317044"/>
            <a:ext cx="3860800" cy="146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3225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C00000"/>
                </a:solidFill>
                <a:latin typeface="Palatino Linotype"/>
                <a:cs typeface="Palatino Linotype"/>
              </a:rPr>
              <a:t>Общие</a:t>
            </a:r>
            <a:r>
              <a:rPr sz="1600" b="1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специальные</a:t>
            </a:r>
            <a:r>
              <a:rPr sz="1600" b="1" spc="2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условия </a:t>
            </a:r>
            <a:r>
              <a:rPr sz="1600" b="1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(справка</a:t>
            </a:r>
            <a:r>
              <a:rPr sz="1600" b="1" spc="1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МСУ</a:t>
            </a:r>
            <a:r>
              <a:rPr sz="1600" b="1" spc="-1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и</a:t>
            </a:r>
            <a:r>
              <a:rPr sz="1600" b="1" spc="-1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10" dirty="0">
                <a:solidFill>
                  <a:srgbClr val="11327B"/>
                </a:solidFill>
                <a:latin typeface="Palatino Linotype"/>
                <a:cs typeface="Palatino Linotype"/>
              </a:rPr>
              <a:t>(или)</a:t>
            </a:r>
            <a:r>
              <a:rPr sz="1600" b="1" spc="1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заключение </a:t>
            </a:r>
            <a:r>
              <a:rPr sz="1600" b="1" spc="-38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ЦПМПК)</a:t>
            </a:r>
            <a:endParaRPr sz="1600" dirty="0">
              <a:latin typeface="Palatino Linotype"/>
              <a:cs typeface="Palatino Linotype"/>
            </a:endParaRPr>
          </a:p>
          <a:p>
            <a:pPr marL="12700">
              <a:lnSpc>
                <a:spcPts val="1540"/>
              </a:lnSpc>
              <a:spcBef>
                <a:spcPts val="955"/>
              </a:spcBef>
            </a:pPr>
            <a:r>
              <a:rPr sz="1300" b="1" spc="-5" dirty="0">
                <a:solidFill>
                  <a:srgbClr val="C00000"/>
                </a:solidFill>
                <a:latin typeface="Cambria"/>
                <a:cs typeface="Cambria"/>
              </a:rPr>
              <a:t>+1,5</a:t>
            </a:r>
            <a:r>
              <a:rPr sz="1300" b="1" spc="-1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Cambria"/>
                <a:cs typeface="Cambria"/>
              </a:rPr>
              <a:t>часа</a:t>
            </a:r>
            <a:endParaRPr sz="1300" dirty="0">
              <a:latin typeface="Cambria"/>
              <a:cs typeface="Cambria"/>
            </a:endParaRPr>
          </a:p>
          <a:p>
            <a:pPr marL="12700" marR="1443990">
              <a:lnSpc>
                <a:spcPts val="1550"/>
              </a:lnSpc>
              <a:spcBef>
                <a:spcPts val="45"/>
              </a:spcBef>
            </a:pPr>
            <a:r>
              <a:rPr sz="1300" b="1" spc="-5" dirty="0">
                <a:solidFill>
                  <a:srgbClr val="C00000"/>
                </a:solidFill>
                <a:latin typeface="Cambria"/>
                <a:cs typeface="Cambria"/>
              </a:rPr>
              <a:t>+30</a:t>
            </a:r>
            <a:r>
              <a:rPr sz="1300" b="1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Cambria"/>
                <a:cs typeface="Cambria"/>
              </a:rPr>
              <a:t>минут</a:t>
            </a:r>
            <a:r>
              <a:rPr sz="1300" b="1" spc="-1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иностранные</a:t>
            </a:r>
            <a:r>
              <a:rPr sz="1300" spc="2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языки </a:t>
            </a:r>
            <a:r>
              <a:rPr sz="1300" spc="-310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5" dirty="0">
                <a:solidFill>
                  <a:srgbClr val="002060"/>
                </a:solidFill>
                <a:latin typeface="Palatino Linotype"/>
                <a:cs typeface="Palatino Linotype"/>
              </a:rPr>
              <a:t>(раздел</a:t>
            </a:r>
            <a:r>
              <a:rPr sz="1300" spc="5" dirty="0">
                <a:solidFill>
                  <a:srgbClr val="002060"/>
                </a:solidFill>
                <a:latin typeface="Palatino Linotype"/>
                <a:cs typeface="Palatino Linotype"/>
              </a:rPr>
              <a:t> </a:t>
            </a:r>
            <a:r>
              <a:rPr sz="1300" spc="-10" dirty="0">
                <a:solidFill>
                  <a:srgbClr val="002060"/>
                </a:solidFill>
                <a:latin typeface="Palatino Linotype"/>
                <a:cs typeface="Palatino Linotype"/>
              </a:rPr>
              <a:t>«Говорение»)</a:t>
            </a:r>
            <a:endParaRPr sz="1300" dirty="0">
              <a:latin typeface="Palatino Linotype"/>
              <a:cs typeface="Palatino Linotyp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22724" y="1280357"/>
            <a:ext cx="41014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C00000"/>
                </a:solidFill>
                <a:latin typeface="Palatino Linotype"/>
                <a:cs typeface="Palatino Linotype"/>
              </a:rPr>
              <a:t>Дополнительные</a:t>
            </a:r>
            <a:r>
              <a:rPr sz="1600" b="1" spc="-15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специальные</a:t>
            </a:r>
            <a:r>
              <a:rPr sz="1600" b="1" spc="15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условия</a:t>
            </a:r>
            <a:endParaRPr sz="160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</a:pP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(заключение</a:t>
            </a:r>
            <a:r>
              <a:rPr sz="1600" b="1" spc="-10" dirty="0">
                <a:solidFill>
                  <a:srgbClr val="11327B"/>
                </a:solidFill>
                <a:latin typeface="Palatino Linotype"/>
                <a:cs typeface="Palatino Linotype"/>
              </a:rPr>
              <a:t> </a:t>
            </a:r>
            <a:r>
              <a:rPr sz="1600" b="1" spc="-5" dirty="0">
                <a:solidFill>
                  <a:srgbClr val="11327B"/>
                </a:solidFill>
                <a:latin typeface="Palatino Linotype"/>
                <a:cs typeface="Palatino Linotype"/>
              </a:rPr>
              <a:t>ЦПМПК)</a:t>
            </a:r>
            <a:endParaRPr sz="1600">
              <a:latin typeface="Palatino Linotype"/>
              <a:cs typeface="Palatino Linotype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51459" y="2084832"/>
            <a:ext cx="6855459" cy="3278504"/>
            <a:chOff x="251459" y="2084832"/>
            <a:chExt cx="6855459" cy="3278504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468" y="2107691"/>
              <a:ext cx="559307" cy="5593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60" y="2869691"/>
              <a:ext cx="652271" cy="6035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459" y="3750563"/>
              <a:ext cx="563879" cy="5638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508" y="4599432"/>
              <a:ext cx="591299" cy="6004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12763" y="2084832"/>
              <a:ext cx="844295" cy="5288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66104" y="2987040"/>
              <a:ext cx="565391" cy="56692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9884" y="4579620"/>
              <a:ext cx="1176527" cy="7833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46875" y="3904488"/>
              <a:ext cx="681227" cy="68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351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309563"/>
            <a:ext cx="5797550" cy="39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2725" algn="l"/>
              </a:tabLst>
            </a:pPr>
            <a:r>
              <a:rPr spc="-5" dirty="0"/>
              <a:t>Порядок	</a:t>
            </a:r>
            <a:r>
              <a:rPr spc="-10" dirty="0"/>
              <a:t>проведения</a:t>
            </a:r>
            <a:r>
              <a:rPr spc="-30" dirty="0"/>
              <a:t> </a:t>
            </a:r>
            <a:r>
              <a:rPr spc="-5" dirty="0"/>
              <a:t>ГИА</a:t>
            </a:r>
            <a:r>
              <a:rPr spc="-10" dirty="0"/>
              <a:t> </a:t>
            </a:r>
            <a:r>
              <a:rPr dirty="0"/>
              <a:t>в</a:t>
            </a:r>
            <a:r>
              <a:rPr spc="-20" dirty="0"/>
              <a:t> </a:t>
            </a:r>
            <a:r>
              <a:rPr spc="-10" dirty="0"/>
              <a:t>2025</a:t>
            </a:r>
            <a:r>
              <a:rPr dirty="0"/>
              <a:t> </a:t>
            </a:r>
            <a:r>
              <a:rPr spc="-20" dirty="0"/>
              <a:t>году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3093" y="1752600"/>
            <a:ext cx="7160259" cy="3350260"/>
            <a:chOff x="256032" y="1679448"/>
            <a:chExt cx="7160259" cy="3350260"/>
          </a:xfrm>
        </p:grpSpPr>
        <p:sp>
          <p:nvSpPr>
            <p:cNvPr id="4" name="object 4"/>
            <p:cNvSpPr/>
            <p:nvPr/>
          </p:nvSpPr>
          <p:spPr>
            <a:xfrm>
              <a:off x="5198366" y="4206240"/>
              <a:ext cx="612775" cy="457200"/>
            </a:xfrm>
            <a:custGeom>
              <a:avLst/>
              <a:gdLst/>
              <a:ahLst/>
              <a:cxnLst/>
              <a:rect l="l" t="t" r="r" b="b"/>
              <a:pathLst>
                <a:path w="612775" h="457200">
                  <a:moveTo>
                    <a:pt x="536333" y="0"/>
                  </a:moveTo>
                  <a:lnTo>
                    <a:pt x="69049" y="330"/>
                  </a:lnTo>
                  <a:lnTo>
                    <a:pt x="30200" y="15468"/>
                  </a:lnTo>
                  <a:lnTo>
                    <a:pt x="5346" y="48133"/>
                  </a:lnTo>
                  <a:lnTo>
                    <a:pt x="0" y="76200"/>
                  </a:lnTo>
                  <a:lnTo>
                    <a:pt x="330" y="388124"/>
                  </a:lnTo>
                  <a:lnTo>
                    <a:pt x="15468" y="426986"/>
                  </a:lnTo>
                  <a:lnTo>
                    <a:pt x="48120" y="451853"/>
                  </a:lnTo>
                  <a:lnTo>
                    <a:pt x="76187" y="457200"/>
                  </a:lnTo>
                  <a:lnTo>
                    <a:pt x="543458" y="456869"/>
                  </a:lnTo>
                  <a:lnTo>
                    <a:pt x="582320" y="441731"/>
                  </a:lnTo>
                  <a:lnTo>
                    <a:pt x="607174" y="409067"/>
                  </a:lnTo>
                  <a:lnTo>
                    <a:pt x="612521" y="381000"/>
                  </a:lnTo>
                  <a:lnTo>
                    <a:pt x="612190" y="69075"/>
                  </a:lnTo>
                  <a:lnTo>
                    <a:pt x="597052" y="30213"/>
                  </a:lnTo>
                  <a:lnTo>
                    <a:pt x="564400" y="5346"/>
                  </a:lnTo>
                  <a:lnTo>
                    <a:pt x="536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604" y="3547872"/>
              <a:ext cx="527303" cy="3855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032" y="4643627"/>
              <a:ext cx="527303" cy="3855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8" y="1679448"/>
              <a:ext cx="525779" cy="3855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199" y="2680716"/>
              <a:ext cx="1126235" cy="8686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31052" y="2683764"/>
              <a:ext cx="1284731" cy="868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799" y="2659380"/>
              <a:ext cx="1600199" cy="87020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46502" y="444848"/>
            <a:ext cx="10381615" cy="22358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01600" algn="ctr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solidFill>
                  <a:srgbClr val="2B378B"/>
                </a:solidFill>
                <a:latin typeface="Palatino Linotype"/>
                <a:cs typeface="Palatino Linotype"/>
              </a:rPr>
              <a:t>К ГИА-9 допускаются</a:t>
            </a:r>
          </a:p>
          <a:p>
            <a:pPr marL="12700" marR="5080">
              <a:lnSpc>
                <a:spcPct val="100000"/>
              </a:lnSpc>
              <a:spcBef>
                <a:spcPts val="1455"/>
              </a:spcBef>
            </a:pP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Обучающиеся,</a:t>
            </a:r>
            <a:r>
              <a:rPr sz="2400" spc="-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не</a:t>
            </a:r>
            <a:r>
              <a:rPr sz="2400" spc="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имеющие</a:t>
            </a:r>
            <a:r>
              <a:rPr sz="2400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академической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задолженности,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в</a:t>
            </a:r>
            <a:r>
              <a:rPr sz="2400" spc="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полном</a:t>
            </a:r>
            <a:r>
              <a:rPr sz="2400" spc="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объеме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выполнившие</a:t>
            </a:r>
            <a:r>
              <a:rPr sz="2400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учебный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план </a:t>
            </a:r>
            <a:r>
              <a:rPr sz="2400" spc="-434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или индивидуальный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учебный план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(имеющие </a:t>
            </a:r>
            <a:r>
              <a:rPr sz="24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годовые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отметки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по 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всем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учебным предметам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учебного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плана за</a:t>
            </a:r>
            <a:r>
              <a:rPr sz="2400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9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класс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не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ниже</a:t>
            </a:r>
            <a:r>
              <a:rPr sz="24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удовлетворительных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),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8926" y="3616507"/>
            <a:ext cx="704587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002060"/>
                </a:solidFill>
                <a:latin typeface="Times New Roman"/>
                <a:cs typeface="Times New Roman"/>
              </a:rPr>
              <a:t>имеющие</a:t>
            </a:r>
            <a:r>
              <a:rPr sz="28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Times New Roman"/>
                <a:cs typeface="Times New Roman"/>
              </a:rPr>
              <a:t>результат</a:t>
            </a:r>
            <a:r>
              <a:rPr sz="2800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«</a:t>
            </a:r>
            <a:r>
              <a:rPr sz="2800" b="1" spc="-15" dirty="0" err="1" smtClean="0">
                <a:solidFill>
                  <a:srgbClr val="C00000"/>
                </a:solidFill>
                <a:latin typeface="Times New Roman"/>
                <a:cs typeface="Times New Roman"/>
              </a:rPr>
              <a:t>зач</a:t>
            </a:r>
            <a:r>
              <a:rPr lang="ru-RU" sz="2800" b="1" spc="-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ё</a:t>
            </a:r>
            <a:r>
              <a:rPr sz="2800" b="1" spc="-15" dirty="0" smtClean="0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sz="2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»</a:t>
            </a:r>
            <a:r>
              <a:rPr sz="2800" b="1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2060"/>
                </a:solidFill>
                <a:latin typeface="Times New Roman"/>
                <a:cs typeface="Times New Roman"/>
              </a:rPr>
              <a:t>за</a:t>
            </a:r>
            <a:r>
              <a:rPr sz="28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Times New Roman"/>
                <a:cs typeface="Times New Roman"/>
              </a:rPr>
              <a:t>итоговое </a:t>
            </a:r>
            <a:r>
              <a:rPr sz="2800" spc="-5" dirty="0">
                <a:solidFill>
                  <a:srgbClr val="002060"/>
                </a:solidFill>
                <a:latin typeface="Times New Roman"/>
                <a:cs typeface="Times New Roman"/>
              </a:rPr>
              <a:t>собеседование.</a:t>
            </a:r>
            <a:endParaRPr sz="2800" dirty="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848600" y="2300752"/>
            <a:ext cx="3863340" cy="4563110"/>
            <a:chOff x="8205216" y="2257044"/>
            <a:chExt cx="3863340" cy="456311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4172" y="2286000"/>
              <a:ext cx="3805427" cy="450494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19694" y="2271522"/>
              <a:ext cx="3834765" cy="4533900"/>
            </a:xfrm>
            <a:custGeom>
              <a:avLst/>
              <a:gdLst/>
              <a:ahLst/>
              <a:cxnLst/>
              <a:rect l="l" t="t" r="r" b="b"/>
              <a:pathLst>
                <a:path w="3834765" h="4533900">
                  <a:moveTo>
                    <a:pt x="0" y="0"/>
                  </a:moveTo>
                  <a:lnTo>
                    <a:pt x="3834384" y="0"/>
                  </a:lnTo>
                  <a:lnTo>
                    <a:pt x="3834384" y="4533900"/>
                  </a:lnTo>
                  <a:lnTo>
                    <a:pt x="0" y="4533900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428476" y="6407150"/>
            <a:ext cx="192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sz="1800" dirty="0">
                <a:solidFill>
                  <a:srgbClr val="8A8A8A"/>
                </a:solidFill>
                <a:latin typeface="Calibri"/>
                <a:cs typeface="Calibri"/>
              </a:rPr>
              <a:t>12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33400"/>
            <a:ext cx="9906000" cy="32181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3657600"/>
            <a:ext cx="9906000" cy="2900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05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дополнительные сроки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текущем учебном году повторно допускаются к итоговому собеседованию по русскому языку: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получившие по итоговому собеседованию неудовлетворительный результат («незачет»);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удаленные с итогового собеседования за нарушение требований, установленных пунктом 22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Порядка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проведения итогового собеседования;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не явившиеся на итоговое собеседование по уважительным причинам (болезнь или иные обстоятельства), подтвержденным документально;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не завершившие итоговое собеседование по уважительным причинам (болезнь или иные обстоятельства), подтвержденным документально.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76200"/>
            <a:ext cx="9296400" cy="6834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450"/>
              </a:spcBef>
              <a:spcAft>
                <a:spcPts val="1050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ИТОГОВОГО СОБЕСЕДОВАНИЯ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составляет в среднем 15-16 минут.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050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КОНТРОЛЬНЫЕ ИЗМЕРИТЕЛЬНЫЕ МАТЕРИАЛЫ ИТОГОВОГО СОБЕСЕДОВАНИЯ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1 – чтение текста вслух.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2 – подробный пересказ текста с включением приведённого высказывания.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3 – монологическое высказывание.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4 – участие в диалоге.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450"/>
              </a:spcBef>
              <a:spcAft>
                <a:spcPts val="1050"/>
              </a:spcAft>
            </a:pPr>
            <a:r>
              <a:rPr lang="ru-RU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ПОРЯДОК ПОДАЧИ ЗАЯВЛЕНИЯ НА УЧАСТИЕ В ИТОГОВОМ СОБЕСЕДОВАНИИ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Заявления об участии в итоговом собеседовании по русскому языку подаются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две недели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 начала проведения собеседования.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Подать заявление нужно в своей школе.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533400"/>
            <a:ext cx="267652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2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10148887" cy="66070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67600" y="2286000"/>
            <a:ext cx="4095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fipi.ru/itogovoye-sobesedovaniye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36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649" t="8447" r="4865" b="7089"/>
          <a:stretch/>
        </p:blipFill>
        <p:spPr>
          <a:xfrm>
            <a:off x="609600" y="533400"/>
            <a:ext cx="4572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43" y="76200"/>
            <a:ext cx="3979714" cy="5481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7" y="1066800"/>
            <a:ext cx="4086225" cy="540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944" y="304800"/>
            <a:ext cx="4876800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0825" y="322385"/>
            <a:ext cx="9401175" cy="619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8915" y="263098"/>
            <a:ext cx="4958276" cy="651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0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4686300" cy="624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041" r="-1"/>
          <a:stretch/>
        </p:blipFill>
        <p:spPr>
          <a:xfrm>
            <a:off x="4572000" y="152400"/>
            <a:ext cx="4524375" cy="6191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152400"/>
            <a:ext cx="4591050" cy="4143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1" y="2286000"/>
            <a:ext cx="11975218" cy="15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10244" y="340347"/>
            <a:ext cx="941495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0" algn="ctr">
              <a:spcBef>
                <a:spcPts val="95"/>
              </a:spcBef>
              <a:tabLst>
                <a:tab pos="1482725" algn="l"/>
              </a:tabLst>
            </a:pPr>
            <a:r>
              <a:rPr sz="3600" b="1" spc="-5" dirty="0">
                <a:solidFill>
                  <a:srgbClr val="2B378B"/>
                </a:solidFill>
                <a:latin typeface="Palatino Linotype"/>
                <a:cs typeface="Palatino Linotype"/>
              </a:rPr>
              <a:t>Порядок	проведения ГИА в 2025 году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563304" y="1444692"/>
            <a:ext cx="3927475" cy="832485"/>
            <a:chOff x="2563304" y="1444692"/>
            <a:chExt cx="3927475" cy="832485"/>
          </a:xfrm>
        </p:grpSpPr>
        <p:sp>
          <p:nvSpPr>
            <p:cNvPr id="5" name="object 5"/>
            <p:cNvSpPr/>
            <p:nvPr/>
          </p:nvSpPr>
          <p:spPr>
            <a:xfrm>
              <a:off x="2576322" y="1457709"/>
              <a:ext cx="3901440" cy="806450"/>
            </a:xfrm>
            <a:custGeom>
              <a:avLst/>
              <a:gdLst/>
              <a:ahLst/>
              <a:cxnLst/>
              <a:rect l="l" t="t" r="r" b="b"/>
              <a:pathLst>
                <a:path w="3901440" h="806450">
                  <a:moveTo>
                    <a:pt x="3767074" y="0"/>
                  </a:moveTo>
                  <a:lnTo>
                    <a:pt x="0" y="0"/>
                  </a:lnTo>
                  <a:lnTo>
                    <a:pt x="0" y="806195"/>
                  </a:lnTo>
                  <a:lnTo>
                    <a:pt x="3767074" y="806195"/>
                  </a:lnTo>
                  <a:lnTo>
                    <a:pt x="3809543" y="799345"/>
                  </a:lnTo>
                  <a:lnTo>
                    <a:pt x="3846427" y="780269"/>
                  </a:lnTo>
                  <a:lnTo>
                    <a:pt x="3875514" y="751181"/>
                  </a:lnTo>
                  <a:lnTo>
                    <a:pt x="3894589" y="714292"/>
                  </a:lnTo>
                  <a:lnTo>
                    <a:pt x="3901440" y="671817"/>
                  </a:lnTo>
                  <a:lnTo>
                    <a:pt x="3901440" y="134365"/>
                  </a:lnTo>
                  <a:lnTo>
                    <a:pt x="3894589" y="91896"/>
                  </a:lnTo>
                  <a:lnTo>
                    <a:pt x="3875514" y="55012"/>
                  </a:lnTo>
                  <a:lnTo>
                    <a:pt x="3846427" y="25925"/>
                  </a:lnTo>
                  <a:lnTo>
                    <a:pt x="3809543" y="6850"/>
                  </a:lnTo>
                  <a:lnTo>
                    <a:pt x="3767074" y="0"/>
                  </a:lnTo>
                  <a:close/>
                </a:path>
              </a:pathLst>
            </a:custGeom>
            <a:solidFill>
              <a:srgbClr val="D0D8E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76322" y="1457709"/>
              <a:ext cx="3901440" cy="806450"/>
            </a:xfrm>
            <a:custGeom>
              <a:avLst/>
              <a:gdLst/>
              <a:ahLst/>
              <a:cxnLst/>
              <a:rect l="l" t="t" r="r" b="b"/>
              <a:pathLst>
                <a:path w="3901440" h="806450">
                  <a:moveTo>
                    <a:pt x="3901440" y="134365"/>
                  </a:moveTo>
                  <a:lnTo>
                    <a:pt x="3901440" y="671817"/>
                  </a:lnTo>
                  <a:lnTo>
                    <a:pt x="3894589" y="714292"/>
                  </a:lnTo>
                  <a:lnTo>
                    <a:pt x="3875514" y="751181"/>
                  </a:lnTo>
                  <a:lnTo>
                    <a:pt x="3846427" y="780269"/>
                  </a:lnTo>
                  <a:lnTo>
                    <a:pt x="3809543" y="799345"/>
                  </a:lnTo>
                  <a:lnTo>
                    <a:pt x="3767074" y="806195"/>
                  </a:lnTo>
                  <a:lnTo>
                    <a:pt x="0" y="806195"/>
                  </a:lnTo>
                  <a:lnTo>
                    <a:pt x="0" y="0"/>
                  </a:lnTo>
                  <a:lnTo>
                    <a:pt x="3767074" y="0"/>
                  </a:lnTo>
                  <a:lnTo>
                    <a:pt x="3809543" y="6850"/>
                  </a:lnTo>
                  <a:lnTo>
                    <a:pt x="3846427" y="25925"/>
                  </a:lnTo>
                  <a:lnTo>
                    <a:pt x="3875514" y="55012"/>
                  </a:lnTo>
                  <a:lnTo>
                    <a:pt x="3894589" y="91896"/>
                  </a:lnTo>
                  <a:lnTo>
                    <a:pt x="3901440" y="134365"/>
                  </a:lnTo>
                  <a:close/>
                </a:path>
              </a:pathLst>
            </a:custGeom>
            <a:ln w="25908">
              <a:solidFill>
                <a:srgbClr val="D0D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10508" y="1523972"/>
            <a:ext cx="337121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40665" marR="5080" indent="-228600">
              <a:lnSpc>
                <a:spcPts val="2210"/>
              </a:lnSpc>
              <a:spcBef>
                <a:spcPts val="33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5" dirty="0">
                <a:latin typeface="Calibri"/>
                <a:cs typeface="Calibri"/>
              </a:rPr>
              <a:t>Собеседование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по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русскому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языку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FF0000"/>
                </a:solidFill>
                <a:latin typeface="Calibri"/>
                <a:cs typeface="Calibri"/>
              </a:rPr>
              <a:t>(ЗАЧЁТ)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8744" y="1208472"/>
            <a:ext cx="2220595" cy="1304925"/>
            <a:chOff x="368744" y="1208472"/>
            <a:chExt cx="2220595" cy="1304925"/>
          </a:xfrm>
        </p:grpSpPr>
        <p:sp>
          <p:nvSpPr>
            <p:cNvPr id="9" name="object 9"/>
            <p:cNvSpPr/>
            <p:nvPr/>
          </p:nvSpPr>
          <p:spPr>
            <a:xfrm>
              <a:off x="381761" y="1221489"/>
              <a:ext cx="2194560" cy="1278890"/>
            </a:xfrm>
            <a:custGeom>
              <a:avLst/>
              <a:gdLst/>
              <a:ahLst/>
              <a:cxnLst/>
              <a:rect l="l" t="t" r="r" b="b"/>
              <a:pathLst>
                <a:path w="2194560" h="1278889">
                  <a:moveTo>
                    <a:pt x="1981454" y="0"/>
                  </a:moveTo>
                  <a:lnTo>
                    <a:pt x="213106" y="0"/>
                  </a:lnTo>
                  <a:lnTo>
                    <a:pt x="164244" y="5627"/>
                  </a:lnTo>
                  <a:lnTo>
                    <a:pt x="119389" y="21658"/>
                  </a:lnTo>
                  <a:lnTo>
                    <a:pt x="79820" y="46814"/>
                  </a:lnTo>
                  <a:lnTo>
                    <a:pt x="46818" y="79815"/>
                  </a:lnTo>
                  <a:lnTo>
                    <a:pt x="21661" y="119383"/>
                  </a:lnTo>
                  <a:lnTo>
                    <a:pt x="5628" y="164240"/>
                  </a:lnTo>
                  <a:lnTo>
                    <a:pt x="0" y="213106"/>
                  </a:lnTo>
                  <a:lnTo>
                    <a:pt x="0" y="1065517"/>
                  </a:lnTo>
                  <a:lnTo>
                    <a:pt x="5628" y="1114383"/>
                  </a:lnTo>
                  <a:lnTo>
                    <a:pt x="21661" y="1159242"/>
                  </a:lnTo>
                  <a:lnTo>
                    <a:pt x="46818" y="1198812"/>
                  </a:lnTo>
                  <a:lnTo>
                    <a:pt x="79820" y="1231816"/>
                  </a:lnTo>
                  <a:lnTo>
                    <a:pt x="119389" y="1256974"/>
                  </a:lnTo>
                  <a:lnTo>
                    <a:pt x="164244" y="1273007"/>
                  </a:lnTo>
                  <a:lnTo>
                    <a:pt x="213106" y="1278636"/>
                  </a:lnTo>
                  <a:lnTo>
                    <a:pt x="1981454" y="1278636"/>
                  </a:lnTo>
                  <a:lnTo>
                    <a:pt x="2030315" y="1273007"/>
                  </a:lnTo>
                  <a:lnTo>
                    <a:pt x="2075170" y="1256974"/>
                  </a:lnTo>
                  <a:lnTo>
                    <a:pt x="2114739" y="1231816"/>
                  </a:lnTo>
                  <a:lnTo>
                    <a:pt x="2147741" y="1198812"/>
                  </a:lnTo>
                  <a:lnTo>
                    <a:pt x="2172898" y="1159242"/>
                  </a:lnTo>
                  <a:lnTo>
                    <a:pt x="2188931" y="1114383"/>
                  </a:lnTo>
                  <a:lnTo>
                    <a:pt x="2194560" y="1065517"/>
                  </a:lnTo>
                  <a:lnTo>
                    <a:pt x="2194560" y="213106"/>
                  </a:lnTo>
                  <a:lnTo>
                    <a:pt x="2188931" y="164240"/>
                  </a:lnTo>
                  <a:lnTo>
                    <a:pt x="2172898" y="119383"/>
                  </a:lnTo>
                  <a:lnTo>
                    <a:pt x="2147741" y="79815"/>
                  </a:lnTo>
                  <a:lnTo>
                    <a:pt x="2114739" y="46814"/>
                  </a:lnTo>
                  <a:lnTo>
                    <a:pt x="2075170" y="21658"/>
                  </a:lnTo>
                  <a:lnTo>
                    <a:pt x="2030315" y="5627"/>
                  </a:lnTo>
                  <a:lnTo>
                    <a:pt x="198145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1761" y="1221489"/>
              <a:ext cx="2194560" cy="1278890"/>
            </a:xfrm>
            <a:custGeom>
              <a:avLst/>
              <a:gdLst/>
              <a:ahLst/>
              <a:cxnLst/>
              <a:rect l="l" t="t" r="r" b="b"/>
              <a:pathLst>
                <a:path w="2194560" h="1278889">
                  <a:moveTo>
                    <a:pt x="0" y="213106"/>
                  </a:moveTo>
                  <a:lnTo>
                    <a:pt x="5628" y="164240"/>
                  </a:lnTo>
                  <a:lnTo>
                    <a:pt x="21661" y="119383"/>
                  </a:lnTo>
                  <a:lnTo>
                    <a:pt x="46818" y="79815"/>
                  </a:lnTo>
                  <a:lnTo>
                    <a:pt x="79820" y="46814"/>
                  </a:lnTo>
                  <a:lnTo>
                    <a:pt x="119389" y="21658"/>
                  </a:lnTo>
                  <a:lnTo>
                    <a:pt x="164244" y="5627"/>
                  </a:lnTo>
                  <a:lnTo>
                    <a:pt x="213106" y="0"/>
                  </a:lnTo>
                  <a:lnTo>
                    <a:pt x="1981454" y="0"/>
                  </a:lnTo>
                  <a:lnTo>
                    <a:pt x="2030315" y="5627"/>
                  </a:lnTo>
                  <a:lnTo>
                    <a:pt x="2075170" y="21658"/>
                  </a:lnTo>
                  <a:lnTo>
                    <a:pt x="2114739" y="46814"/>
                  </a:lnTo>
                  <a:lnTo>
                    <a:pt x="2147741" y="79815"/>
                  </a:lnTo>
                  <a:lnTo>
                    <a:pt x="2172898" y="119383"/>
                  </a:lnTo>
                  <a:lnTo>
                    <a:pt x="2188931" y="164240"/>
                  </a:lnTo>
                  <a:lnTo>
                    <a:pt x="2194560" y="213106"/>
                  </a:lnTo>
                  <a:lnTo>
                    <a:pt x="2194560" y="1065517"/>
                  </a:lnTo>
                  <a:lnTo>
                    <a:pt x="2188931" y="1114383"/>
                  </a:lnTo>
                  <a:lnTo>
                    <a:pt x="2172898" y="1159242"/>
                  </a:lnTo>
                  <a:lnTo>
                    <a:pt x="2147741" y="1198812"/>
                  </a:lnTo>
                  <a:lnTo>
                    <a:pt x="2114739" y="1231816"/>
                  </a:lnTo>
                  <a:lnTo>
                    <a:pt x="2075170" y="1256974"/>
                  </a:lnTo>
                  <a:lnTo>
                    <a:pt x="2030315" y="1273007"/>
                  </a:lnTo>
                  <a:lnTo>
                    <a:pt x="1981454" y="1278636"/>
                  </a:lnTo>
                  <a:lnTo>
                    <a:pt x="213106" y="1278636"/>
                  </a:lnTo>
                  <a:lnTo>
                    <a:pt x="164244" y="1273007"/>
                  </a:lnTo>
                  <a:lnTo>
                    <a:pt x="119389" y="1256974"/>
                  </a:lnTo>
                  <a:lnTo>
                    <a:pt x="79820" y="1231816"/>
                  </a:lnTo>
                  <a:lnTo>
                    <a:pt x="46818" y="1198812"/>
                  </a:lnTo>
                  <a:lnTo>
                    <a:pt x="21661" y="1159242"/>
                  </a:lnTo>
                  <a:lnTo>
                    <a:pt x="5628" y="1114383"/>
                  </a:lnTo>
                  <a:lnTo>
                    <a:pt x="0" y="1065517"/>
                  </a:lnTo>
                  <a:lnTo>
                    <a:pt x="0" y="21310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85196" y="1331310"/>
            <a:ext cx="1586230" cy="100901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448309" marR="5080" indent="-436245">
              <a:lnSpc>
                <a:spcPct val="101499"/>
              </a:lnSpc>
              <a:spcBef>
                <a:spcPts val="45"/>
              </a:spcBef>
            </a:pPr>
            <a:r>
              <a:rPr sz="3200" spc="-10" dirty="0">
                <a:solidFill>
                  <a:srgbClr val="FFFF00"/>
                </a:solidFill>
                <a:latin typeface="Calibri"/>
                <a:cs typeface="Calibri"/>
              </a:rPr>
              <a:t>Допуск</a:t>
            </a:r>
            <a:r>
              <a:rPr sz="3200" spc="-9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00"/>
                </a:solidFill>
                <a:latin typeface="Calibri"/>
                <a:cs typeface="Calibri"/>
              </a:rPr>
              <a:t>к </a:t>
            </a:r>
            <a:r>
              <a:rPr sz="3200" spc="-71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Calibri"/>
                <a:cs typeface="Calibri"/>
              </a:rPr>
              <a:t>ГИА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61780" y="2551115"/>
            <a:ext cx="3923029" cy="1442085"/>
            <a:chOff x="2561780" y="2551115"/>
            <a:chExt cx="3923029" cy="1442085"/>
          </a:xfrm>
        </p:grpSpPr>
        <p:sp>
          <p:nvSpPr>
            <p:cNvPr id="13" name="object 13"/>
            <p:cNvSpPr/>
            <p:nvPr/>
          </p:nvSpPr>
          <p:spPr>
            <a:xfrm>
              <a:off x="2574797" y="2564132"/>
              <a:ext cx="3896995" cy="1416050"/>
            </a:xfrm>
            <a:custGeom>
              <a:avLst/>
              <a:gdLst/>
              <a:ahLst/>
              <a:cxnLst/>
              <a:rect l="l" t="t" r="r" b="b"/>
              <a:pathLst>
                <a:path w="3896995" h="1416050">
                  <a:moveTo>
                    <a:pt x="3660902" y="0"/>
                  </a:moveTo>
                  <a:lnTo>
                    <a:pt x="0" y="0"/>
                  </a:lnTo>
                  <a:lnTo>
                    <a:pt x="0" y="1415795"/>
                  </a:lnTo>
                  <a:lnTo>
                    <a:pt x="3660902" y="1415795"/>
                  </a:lnTo>
                  <a:lnTo>
                    <a:pt x="3708455" y="1411001"/>
                  </a:lnTo>
                  <a:lnTo>
                    <a:pt x="3752748" y="1397251"/>
                  </a:lnTo>
                  <a:lnTo>
                    <a:pt x="3792830" y="1375495"/>
                  </a:lnTo>
                  <a:lnTo>
                    <a:pt x="3827753" y="1346681"/>
                  </a:lnTo>
                  <a:lnTo>
                    <a:pt x="3856567" y="1311758"/>
                  </a:lnTo>
                  <a:lnTo>
                    <a:pt x="3878323" y="1271676"/>
                  </a:lnTo>
                  <a:lnTo>
                    <a:pt x="3892073" y="1227383"/>
                  </a:lnTo>
                  <a:lnTo>
                    <a:pt x="3896867" y="1179829"/>
                  </a:lnTo>
                  <a:lnTo>
                    <a:pt x="3896867" y="235965"/>
                  </a:lnTo>
                  <a:lnTo>
                    <a:pt x="3892073" y="188408"/>
                  </a:lnTo>
                  <a:lnTo>
                    <a:pt x="3878323" y="144114"/>
                  </a:lnTo>
                  <a:lnTo>
                    <a:pt x="3856567" y="104032"/>
                  </a:lnTo>
                  <a:lnTo>
                    <a:pt x="3827753" y="69110"/>
                  </a:lnTo>
                  <a:lnTo>
                    <a:pt x="3792830" y="40297"/>
                  </a:lnTo>
                  <a:lnTo>
                    <a:pt x="3752748" y="18542"/>
                  </a:lnTo>
                  <a:lnTo>
                    <a:pt x="3708455" y="4793"/>
                  </a:lnTo>
                  <a:lnTo>
                    <a:pt x="3660902" y="0"/>
                  </a:lnTo>
                  <a:close/>
                </a:path>
              </a:pathLst>
            </a:custGeom>
            <a:solidFill>
              <a:srgbClr val="D0D8E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4797" y="2564132"/>
              <a:ext cx="3896995" cy="1416050"/>
            </a:xfrm>
            <a:custGeom>
              <a:avLst/>
              <a:gdLst/>
              <a:ahLst/>
              <a:cxnLst/>
              <a:rect l="l" t="t" r="r" b="b"/>
              <a:pathLst>
                <a:path w="3896995" h="1416050">
                  <a:moveTo>
                    <a:pt x="3896867" y="235965"/>
                  </a:moveTo>
                  <a:lnTo>
                    <a:pt x="3896867" y="1179829"/>
                  </a:lnTo>
                  <a:lnTo>
                    <a:pt x="3892073" y="1227383"/>
                  </a:lnTo>
                  <a:lnTo>
                    <a:pt x="3878323" y="1271676"/>
                  </a:lnTo>
                  <a:lnTo>
                    <a:pt x="3856567" y="1311758"/>
                  </a:lnTo>
                  <a:lnTo>
                    <a:pt x="3827753" y="1346681"/>
                  </a:lnTo>
                  <a:lnTo>
                    <a:pt x="3792830" y="1375495"/>
                  </a:lnTo>
                  <a:lnTo>
                    <a:pt x="3752748" y="1397251"/>
                  </a:lnTo>
                  <a:lnTo>
                    <a:pt x="3708455" y="1411001"/>
                  </a:lnTo>
                  <a:lnTo>
                    <a:pt x="3660902" y="1415795"/>
                  </a:lnTo>
                  <a:lnTo>
                    <a:pt x="0" y="1415795"/>
                  </a:lnTo>
                  <a:lnTo>
                    <a:pt x="0" y="0"/>
                  </a:lnTo>
                  <a:lnTo>
                    <a:pt x="3660902" y="0"/>
                  </a:lnTo>
                  <a:lnTo>
                    <a:pt x="3708455" y="4793"/>
                  </a:lnTo>
                  <a:lnTo>
                    <a:pt x="3752748" y="18542"/>
                  </a:lnTo>
                  <a:lnTo>
                    <a:pt x="3792830" y="40297"/>
                  </a:lnTo>
                  <a:lnTo>
                    <a:pt x="3827753" y="69110"/>
                  </a:lnTo>
                  <a:lnTo>
                    <a:pt x="3856567" y="104032"/>
                  </a:lnTo>
                  <a:lnTo>
                    <a:pt x="3878323" y="144114"/>
                  </a:lnTo>
                  <a:lnTo>
                    <a:pt x="3892073" y="188408"/>
                  </a:lnTo>
                  <a:lnTo>
                    <a:pt x="3896867" y="235965"/>
                  </a:lnTo>
                  <a:close/>
                </a:path>
              </a:pathLst>
            </a:custGeom>
            <a:ln w="25908">
              <a:solidFill>
                <a:srgbClr val="D0D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08366" y="2544430"/>
            <a:ext cx="23241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127000" algn="l"/>
              </a:tabLst>
            </a:pPr>
            <a:r>
              <a:rPr sz="1400" b="1" spc="-5" dirty="0">
                <a:latin typeface="Calibri"/>
                <a:cs typeface="Calibri"/>
              </a:rPr>
              <a:t>Обучающиеся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не</a:t>
            </a:r>
            <a:r>
              <a:rPr sz="1400" b="1" spc="29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имеющие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22661" y="2739500"/>
            <a:ext cx="3122295" cy="121666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45"/>
              </a:spcBef>
            </a:pPr>
            <a:r>
              <a:rPr sz="1400" b="1" spc="-5" dirty="0">
                <a:latin typeface="Calibri"/>
                <a:cs typeface="Calibri"/>
              </a:rPr>
              <a:t>академической задолженности, </a:t>
            </a:r>
            <a:r>
              <a:rPr sz="1400" b="1" dirty="0">
                <a:latin typeface="Calibri"/>
                <a:cs typeface="Calibri"/>
              </a:rPr>
              <a:t>в 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полном объеме выполнившие учебный </a:t>
            </a:r>
            <a:r>
              <a:rPr sz="1400" b="1" spc="-30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план </a:t>
            </a:r>
            <a:r>
              <a:rPr sz="1400" b="1" spc="-5" dirty="0">
                <a:latin typeface="Calibri"/>
                <a:cs typeface="Calibri"/>
              </a:rPr>
              <a:t>(имеющие </a:t>
            </a:r>
            <a:r>
              <a:rPr sz="1400" b="1" spc="-10" dirty="0">
                <a:latin typeface="Calibri"/>
                <a:cs typeface="Calibri"/>
              </a:rPr>
              <a:t>годовые </a:t>
            </a:r>
            <a:r>
              <a:rPr sz="1400" b="1" dirty="0">
                <a:latin typeface="Calibri"/>
                <a:cs typeface="Calibri"/>
              </a:rPr>
              <a:t>отметки по 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всем учебным предметам учебного </a:t>
            </a:r>
            <a:r>
              <a:rPr sz="1400" b="1" dirty="0">
                <a:latin typeface="Calibri"/>
                <a:cs typeface="Calibri"/>
              </a:rPr>
              <a:t> плана за 9 </a:t>
            </a:r>
            <a:r>
              <a:rPr sz="1400" b="1" spc="-5" dirty="0">
                <a:latin typeface="Calibri"/>
                <a:cs typeface="Calibri"/>
              </a:rPr>
              <a:t>класс </a:t>
            </a:r>
            <a:r>
              <a:rPr sz="1400" b="1" dirty="0">
                <a:latin typeface="Calibri"/>
                <a:cs typeface="Calibri"/>
              </a:rPr>
              <a:t>не </a:t>
            </a:r>
            <a:r>
              <a:rPr sz="1400" b="1" spc="-10" dirty="0">
                <a:latin typeface="Calibri"/>
                <a:cs typeface="Calibri"/>
              </a:rPr>
              <a:t>ниже 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удовлетворительных)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8744" y="2619697"/>
            <a:ext cx="2219325" cy="1304925"/>
            <a:chOff x="368744" y="2619697"/>
            <a:chExt cx="2219325" cy="1304925"/>
          </a:xfrm>
        </p:grpSpPr>
        <p:sp>
          <p:nvSpPr>
            <p:cNvPr id="18" name="object 18"/>
            <p:cNvSpPr/>
            <p:nvPr/>
          </p:nvSpPr>
          <p:spPr>
            <a:xfrm>
              <a:off x="381761" y="2632715"/>
              <a:ext cx="2193290" cy="1278890"/>
            </a:xfrm>
            <a:custGeom>
              <a:avLst/>
              <a:gdLst/>
              <a:ahLst/>
              <a:cxnLst/>
              <a:rect l="l" t="t" r="r" b="b"/>
              <a:pathLst>
                <a:path w="2193290" h="1278889">
                  <a:moveTo>
                    <a:pt x="1979930" y="0"/>
                  </a:moveTo>
                  <a:lnTo>
                    <a:pt x="213106" y="0"/>
                  </a:lnTo>
                  <a:lnTo>
                    <a:pt x="164244" y="5627"/>
                  </a:lnTo>
                  <a:lnTo>
                    <a:pt x="119389" y="21658"/>
                  </a:lnTo>
                  <a:lnTo>
                    <a:pt x="79820" y="46814"/>
                  </a:lnTo>
                  <a:lnTo>
                    <a:pt x="46818" y="79815"/>
                  </a:lnTo>
                  <a:lnTo>
                    <a:pt x="21661" y="119383"/>
                  </a:lnTo>
                  <a:lnTo>
                    <a:pt x="5628" y="164240"/>
                  </a:lnTo>
                  <a:lnTo>
                    <a:pt x="0" y="213106"/>
                  </a:lnTo>
                  <a:lnTo>
                    <a:pt x="0" y="1065517"/>
                  </a:lnTo>
                  <a:lnTo>
                    <a:pt x="5628" y="1114383"/>
                  </a:lnTo>
                  <a:lnTo>
                    <a:pt x="21661" y="1159242"/>
                  </a:lnTo>
                  <a:lnTo>
                    <a:pt x="46818" y="1198812"/>
                  </a:lnTo>
                  <a:lnTo>
                    <a:pt x="79820" y="1231816"/>
                  </a:lnTo>
                  <a:lnTo>
                    <a:pt x="119389" y="1256974"/>
                  </a:lnTo>
                  <a:lnTo>
                    <a:pt x="164244" y="1273007"/>
                  </a:lnTo>
                  <a:lnTo>
                    <a:pt x="213106" y="1278636"/>
                  </a:lnTo>
                  <a:lnTo>
                    <a:pt x="1979930" y="1278636"/>
                  </a:lnTo>
                  <a:lnTo>
                    <a:pt x="2028791" y="1273007"/>
                  </a:lnTo>
                  <a:lnTo>
                    <a:pt x="2073646" y="1256974"/>
                  </a:lnTo>
                  <a:lnTo>
                    <a:pt x="2113215" y="1231816"/>
                  </a:lnTo>
                  <a:lnTo>
                    <a:pt x="2146217" y="1198812"/>
                  </a:lnTo>
                  <a:lnTo>
                    <a:pt x="2171374" y="1159242"/>
                  </a:lnTo>
                  <a:lnTo>
                    <a:pt x="2187407" y="1114383"/>
                  </a:lnTo>
                  <a:lnTo>
                    <a:pt x="2193036" y="1065517"/>
                  </a:lnTo>
                  <a:lnTo>
                    <a:pt x="2193036" y="213106"/>
                  </a:lnTo>
                  <a:lnTo>
                    <a:pt x="2187407" y="164240"/>
                  </a:lnTo>
                  <a:lnTo>
                    <a:pt x="2171374" y="119383"/>
                  </a:lnTo>
                  <a:lnTo>
                    <a:pt x="2146217" y="79815"/>
                  </a:lnTo>
                  <a:lnTo>
                    <a:pt x="2113215" y="46814"/>
                  </a:lnTo>
                  <a:lnTo>
                    <a:pt x="2073646" y="21658"/>
                  </a:lnTo>
                  <a:lnTo>
                    <a:pt x="2028791" y="5627"/>
                  </a:lnTo>
                  <a:lnTo>
                    <a:pt x="197993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1761" y="2632715"/>
              <a:ext cx="2193290" cy="1278890"/>
            </a:xfrm>
            <a:custGeom>
              <a:avLst/>
              <a:gdLst/>
              <a:ahLst/>
              <a:cxnLst/>
              <a:rect l="l" t="t" r="r" b="b"/>
              <a:pathLst>
                <a:path w="2193290" h="1278889">
                  <a:moveTo>
                    <a:pt x="0" y="213106"/>
                  </a:moveTo>
                  <a:lnTo>
                    <a:pt x="5628" y="164240"/>
                  </a:lnTo>
                  <a:lnTo>
                    <a:pt x="21661" y="119383"/>
                  </a:lnTo>
                  <a:lnTo>
                    <a:pt x="46818" y="79815"/>
                  </a:lnTo>
                  <a:lnTo>
                    <a:pt x="79820" y="46814"/>
                  </a:lnTo>
                  <a:lnTo>
                    <a:pt x="119389" y="21658"/>
                  </a:lnTo>
                  <a:lnTo>
                    <a:pt x="164244" y="5627"/>
                  </a:lnTo>
                  <a:lnTo>
                    <a:pt x="213106" y="0"/>
                  </a:lnTo>
                  <a:lnTo>
                    <a:pt x="1979930" y="0"/>
                  </a:lnTo>
                  <a:lnTo>
                    <a:pt x="2028791" y="5627"/>
                  </a:lnTo>
                  <a:lnTo>
                    <a:pt x="2073646" y="21658"/>
                  </a:lnTo>
                  <a:lnTo>
                    <a:pt x="2113215" y="46814"/>
                  </a:lnTo>
                  <a:lnTo>
                    <a:pt x="2146217" y="79815"/>
                  </a:lnTo>
                  <a:lnTo>
                    <a:pt x="2171374" y="119383"/>
                  </a:lnTo>
                  <a:lnTo>
                    <a:pt x="2187407" y="164240"/>
                  </a:lnTo>
                  <a:lnTo>
                    <a:pt x="2193036" y="213106"/>
                  </a:lnTo>
                  <a:lnTo>
                    <a:pt x="2193036" y="1065517"/>
                  </a:lnTo>
                  <a:lnTo>
                    <a:pt x="2187407" y="1114383"/>
                  </a:lnTo>
                  <a:lnTo>
                    <a:pt x="2171374" y="1159242"/>
                  </a:lnTo>
                  <a:lnTo>
                    <a:pt x="2146217" y="1198812"/>
                  </a:lnTo>
                  <a:lnTo>
                    <a:pt x="2113215" y="1231816"/>
                  </a:lnTo>
                  <a:lnTo>
                    <a:pt x="2073646" y="1256974"/>
                  </a:lnTo>
                  <a:lnTo>
                    <a:pt x="2028791" y="1273007"/>
                  </a:lnTo>
                  <a:lnTo>
                    <a:pt x="1979930" y="1278636"/>
                  </a:lnTo>
                  <a:lnTo>
                    <a:pt x="213106" y="1278636"/>
                  </a:lnTo>
                  <a:lnTo>
                    <a:pt x="164244" y="1273007"/>
                  </a:lnTo>
                  <a:lnTo>
                    <a:pt x="119389" y="1256974"/>
                  </a:lnTo>
                  <a:lnTo>
                    <a:pt x="79820" y="1231816"/>
                  </a:lnTo>
                  <a:lnTo>
                    <a:pt x="46818" y="1198812"/>
                  </a:lnTo>
                  <a:lnTo>
                    <a:pt x="21661" y="1159242"/>
                  </a:lnTo>
                  <a:lnTo>
                    <a:pt x="5628" y="1114383"/>
                  </a:lnTo>
                  <a:lnTo>
                    <a:pt x="0" y="1065517"/>
                  </a:lnTo>
                  <a:lnTo>
                    <a:pt x="0" y="21310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29952" y="2741916"/>
            <a:ext cx="1295400" cy="96011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03530" marR="5080" indent="-291465">
              <a:lnSpc>
                <a:spcPts val="3510"/>
              </a:lnSpc>
              <a:spcBef>
                <a:spcPts val="495"/>
              </a:spcBef>
            </a:pPr>
            <a:r>
              <a:rPr sz="3200" b="1" spc="-20" dirty="0">
                <a:solidFill>
                  <a:srgbClr val="FFFF00"/>
                </a:solidFill>
                <a:latin typeface="Calibri"/>
                <a:cs typeface="Calibri"/>
              </a:rPr>
              <a:t>Д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о</a:t>
            </a:r>
            <a:r>
              <a:rPr sz="3200" b="1" spc="5" dirty="0">
                <a:solidFill>
                  <a:srgbClr val="FFFF00"/>
                </a:solidFill>
                <a:latin typeface="Calibri"/>
                <a:cs typeface="Calibri"/>
              </a:rPr>
              <a:t>п</a:t>
            </a:r>
            <a:r>
              <a:rPr sz="3200" b="1" spc="-30" dirty="0">
                <a:solidFill>
                  <a:srgbClr val="FFFF00"/>
                </a:solidFill>
                <a:latin typeface="Calibri"/>
                <a:cs typeface="Calibri"/>
              </a:rPr>
              <a:t>у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ск  </a:t>
            </a:r>
            <a:r>
              <a:rPr sz="3200" b="1" spc="-5" dirty="0">
                <a:solidFill>
                  <a:srgbClr val="FFFF00"/>
                </a:solidFill>
                <a:latin typeface="Calibri"/>
                <a:cs typeface="Calibri"/>
              </a:rPr>
              <a:t>ГИА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563304" y="4158934"/>
            <a:ext cx="3927475" cy="1049020"/>
            <a:chOff x="2563304" y="4158934"/>
            <a:chExt cx="3927475" cy="1049020"/>
          </a:xfrm>
        </p:grpSpPr>
        <p:sp>
          <p:nvSpPr>
            <p:cNvPr id="22" name="object 22"/>
            <p:cNvSpPr/>
            <p:nvPr/>
          </p:nvSpPr>
          <p:spPr>
            <a:xfrm>
              <a:off x="2576322" y="4171952"/>
              <a:ext cx="3901440" cy="1022985"/>
            </a:xfrm>
            <a:custGeom>
              <a:avLst/>
              <a:gdLst/>
              <a:ahLst/>
              <a:cxnLst/>
              <a:rect l="l" t="t" r="r" b="b"/>
              <a:pathLst>
                <a:path w="3901440" h="1022985">
                  <a:moveTo>
                    <a:pt x="3731005" y="0"/>
                  </a:moveTo>
                  <a:lnTo>
                    <a:pt x="0" y="0"/>
                  </a:lnTo>
                  <a:lnTo>
                    <a:pt x="0" y="1022603"/>
                  </a:lnTo>
                  <a:lnTo>
                    <a:pt x="3731005" y="1022603"/>
                  </a:lnTo>
                  <a:lnTo>
                    <a:pt x="3776315" y="1016515"/>
                  </a:lnTo>
                  <a:lnTo>
                    <a:pt x="3817029" y="999332"/>
                  </a:lnTo>
                  <a:lnTo>
                    <a:pt x="3851522" y="972681"/>
                  </a:lnTo>
                  <a:lnTo>
                    <a:pt x="3878171" y="938187"/>
                  </a:lnTo>
                  <a:lnTo>
                    <a:pt x="3895352" y="897475"/>
                  </a:lnTo>
                  <a:lnTo>
                    <a:pt x="3901440" y="852169"/>
                  </a:lnTo>
                  <a:lnTo>
                    <a:pt x="3901440" y="170433"/>
                  </a:lnTo>
                  <a:lnTo>
                    <a:pt x="3895352" y="125124"/>
                  </a:lnTo>
                  <a:lnTo>
                    <a:pt x="3878171" y="84410"/>
                  </a:lnTo>
                  <a:lnTo>
                    <a:pt x="3851522" y="49917"/>
                  </a:lnTo>
                  <a:lnTo>
                    <a:pt x="3817029" y="23268"/>
                  </a:lnTo>
                  <a:lnTo>
                    <a:pt x="3776315" y="6087"/>
                  </a:lnTo>
                  <a:lnTo>
                    <a:pt x="3731005" y="0"/>
                  </a:lnTo>
                  <a:close/>
                </a:path>
              </a:pathLst>
            </a:custGeom>
            <a:solidFill>
              <a:srgbClr val="D0D8E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576322" y="4171952"/>
              <a:ext cx="3901440" cy="1022985"/>
            </a:xfrm>
            <a:custGeom>
              <a:avLst/>
              <a:gdLst/>
              <a:ahLst/>
              <a:cxnLst/>
              <a:rect l="l" t="t" r="r" b="b"/>
              <a:pathLst>
                <a:path w="3901440" h="1022985">
                  <a:moveTo>
                    <a:pt x="3901440" y="170433"/>
                  </a:moveTo>
                  <a:lnTo>
                    <a:pt x="3901440" y="852169"/>
                  </a:lnTo>
                  <a:lnTo>
                    <a:pt x="3895352" y="897475"/>
                  </a:lnTo>
                  <a:lnTo>
                    <a:pt x="3878171" y="938187"/>
                  </a:lnTo>
                  <a:lnTo>
                    <a:pt x="3851522" y="972681"/>
                  </a:lnTo>
                  <a:lnTo>
                    <a:pt x="3817029" y="999332"/>
                  </a:lnTo>
                  <a:lnTo>
                    <a:pt x="3776315" y="1016515"/>
                  </a:lnTo>
                  <a:lnTo>
                    <a:pt x="3731005" y="1022603"/>
                  </a:lnTo>
                  <a:lnTo>
                    <a:pt x="0" y="1022603"/>
                  </a:lnTo>
                  <a:lnTo>
                    <a:pt x="0" y="0"/>
                  </a:lnTo>
                  <a:lnTo>
                    <a:pt x="3731005" y="0"/>
                  </a:lnTo>
                  <a:lnTo>
                    <a:pt x="3776315" y="6087"/>
                  </a:lnTo>
                  <a:lnTo>
                    <a:pt x="3817029" y="23268"/>
                  </a:lnTo>
                  <a:lnTo>
                    <a:pt x="3851522" y="49917"/>
                  </a:lnTo>
                  <a:lnTo>
                    <a:pt x="3878171" y="84410"/>
                  </a:lnTo>
                  <a:lnTo>
                    <a:pt x="3895352" y="125124"/>
                  </a:lnTo>
                  <a:lnTo>
                    <a:pt x="3901440" y="170433"/>
                  </a:lnTo>
                  <a:close/>
                </a:path>
              </a:pathLst>
            </a:custGeom>
            <a:ln w="25907">
              <a:solidFill>
                <a:srgbClr val="D0D8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810510" y="4346578"/>
            <a:ext cx="299148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240665" marR="5080" indent="-228600">
              <a:lnSpc>
                <a:spcPts val="2210"/>
              </a:lnSpc>
              <a:spcBef>
                <a:spcPts val="335"/>
              </a:spcBef>
              <a:buFont typeface="Calibri"/>
              <a:buChar char="•"/>
              <a:tabLst>
                <a:tab pos="241300" algn="l"/>
              </a:tabLst>
            </a:pPr>
            <a:r>
              <a:rPr sz="2000" b="1" spc="-20" dirty="0">
                <a:latin typeface="Calibri"/>
                <a:cs typeface="Calibri"/>
              </a:rPr>
              <a:t>Успешная </a:t>
            </a:r>
            <a:r>
              <a:rPr sz="2000" b="1" dirty="0">
                <a:latin typeface="Calibri"/>
                <a:cs typeface="Calibri"/>
              </a:rPr>
              <a:t>сдача </a:t>
            </a:r>
            <a:r>
              <a:rPr sz="2000" b="1" spc="-5" dirty="0">
                <a:latin typeface="Calibri"/>
                <a:cs typeface="Calibri"/>
              </a:rPr>
              <a:t>четырех </a:t>
            </a:r>
            <a:r>
              <a:rPr sz="2000" b="1" spc="-44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предметов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68744" y="4030920"/>
            <a:ext cx="2220595" cy="1304925"/>
            <a:chOff x="368744" y="4030920"/>
            <a:chExt cx="2220595" cy="1304925"/>
          </a:xfrm>
        </p:grpSpPr>
        <p:sp>
          <p:nvSpPr>
            <p:cNvPr id="26" name="object 26"/>
            <p:cNvSpPr/>
            <p:nvPr/>
          </p:nvSpPr>
          <p:spPr>
            <a:xfrm>
              <a:off x="381761" y="4043937"/>
              <a:ext cx="2194560" cy="1278890"/>
            </a:xfrm>
            <a:custGeom>
              <a:avLst/>
              <a:gdLst/>
              <a:ahLst/>
              <a:cxnLst/>
              <a:rect l="l" t="t" r="r" b="b"/>
              <a:pathLst>
                <a:path w="2194560" h="1278889">
                  <a:moveTo>
                    <a:pt x="1981454" y="0"/>
                  </a:moveTo>
                  <a:lnTo>
                    <a:pt x="213106" y="0"/>
                  </a:lnTo>
                  <a:lnTo>
                    <a:pt x="164244" y="5627"/>
                  </a:lnTo>
                  <a:lnTo>
                    <a:pt x="119389" y="21658"/>
                  </a:lnTo>
                  <a:lnTo>
                    <a:pt x="79820" y="46814"/>
                  </a:lnTo>
                  <a:lnTo>
                    <a:pt x="46818" y="79815"/>
                  </a:lnTo>
                  <a:lnTo>
                    <a:pt x="21661" y="119383"/>
                  </a:lnTo>
                  <a:lnTo>
                    <a:pt x="5628" y="164240"/>
                  </a:lnTo>
                  <a:lnTo>
                    <a:pt x="0" y="213106"/>
                  </a:lnTo>
                  <a:lnTo>
                    <a:pt x="0" y="1065517"/>
                  </a:lnTo>
                  <a:lnTo>
                    <a:pt x="5628" y="1114383"/>
                  </a:lnTo>
                  <a:lnTo>
                    <a:pt x="21661" y="1159242"/>
                  </a:lnTo>
                  <a:lnTo>
                    <a:pt x="46818" y="1198812"/>
                  </a:lnTo>
                  <a:lnTo>
                    <a:pt x="79820" y="1231816"/>
                  </a:lnTo>
                  <a:lnTo>
                    <a:pt x="119389" y="1256974"/>
                  </a:lnTo>
                  <a:lnTo>
                    <a:pt x="164244" y="1273007"/>
                  </a:lnTo>
                  <a:lnTo>
                    <a:pt x="213106" y="1278636"/>
                  </a:lnTo>
                  <a:lnTo>
                    <a:pt x="1981454" y="1278636"/>
                  </a:lnTo>
                  <a:lnTo>
                    <a:pt x="2030315" y="1273007"/>
                  </a:lnTo>
                  <a:lnTo>
                    <a:pt x="2075170" y="1256974"/>
                  </a:lnTo>
                  <a:lnTo>
                    <a:pt x="2114739" y="1231816"/>
                  </a:lnTo>
                  <a:lnTo>
                    <a:pt x="2147741" y="1198812"/>
                  </a:lnTo>
                  <a:lnTo>
                    <a:pt x="2172898" y="1159242"/>
                  </a:lnTo>
                  <a:lnTo>
                    <a:pt x="2188931" y="1114383"/>
                  </a:lnTo>
                  <a:lnTo>
                    <a:pt x="2194560" y="1065517"/>
                  </a:lnTo>
                  <a:lnTo>
                    <a:pt x="2194560" y="213106"/>
                  </a:lnTo>
                  <a:lnTo>
                    <a:pt x="2188931" y="164240"/>
                  </a:lnTo>
                  <a:lnTo>
                    <a:pt x="2172898" y="119383"/>
                  </a:lnTo>
                  <a:lnTo>
                    <a:pt x="2147741" y="79815"/>
                  </a:lnTo>
                  <a:lnTo>
                    <a:pt x="2114739" y="46814"/>
                  </a:lnTo>
                  <a:lnTo>
                    <a:pt x="2075170" y="21658"/>
                  </a:lnTo>
                  <a:lnTo>
                    <a:pt x="2030315" y="5627"/>
                  </a:lnTo>
                  <a:lnTo>
                    <a:pt x="198145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1761" y="4043937"/>
              <a:ext cx="2194560" cy="1278890"/>
            </a:xfrm>
            <a:custGeom>
              <a:avLst/>
              <a:gdLst/>
              <a:ahLst/>
              <a:cxnLst/>
              <a:rect l="l" t="t" r="r" b="b"/>
              <a:pathLst>
                <a:path w="2194560" h="1278889">
                  <a:moveTo>
                    <a:pt x="0" y="213106"/>
                  </a:moveTo>
                  <a:lnTo>
                    <a:pt x="5628" y="164240"/>
                  </a:lnTo>
                  <a:lnTo>
                    <a:pt x="21661" y="119383"/>
                  </a:lnTo>
                  <a:lnTo>
                    <a:pt x="46818" y="79815"/>
                  </a:lnTo>
                  <a:lnTo>
                    <a:pt x="79820" y="46814"/>
                  </a:lnTo>
                  <a:lnTo>
                    <a:pt x="119389" y="21658"/>
                  </a:lnTo>
                  <a:lnTo>
                    <a:pt x="164244" y="5627"/>
                  </a:lnTo>
                  <a:lnTo>
                    <a:pt x="213106" y="0"/>
                  </a:lnTo>
                  <a:lnTo>
                    <a:pt x="1981454" y="0"/>
                  </a:lnTo>
                  <a:lnTo>
                    <a:pt x="2030315" y="5627"/>
                  </a:lnTo>
                  <a:lnTo>
                    <a:pt x="2075170" y="21658"/>
                  </a:lnTo>
                  <a:lnTo>
                    <a:pt x="2114739" y="46814"/>
                  </a:lnTo>
                  <a:lnTo>
                    <a:pt x="2147741" y="79815"/>
                  </a:lnTo>
                  <a:lnTo>
                    <a:pt x="2172898" y="119383"/>
                  </a:lnTo>
                  <a:lnTo>
                    <a:pt x="2188931" y="164240"/>
                  </a:lnTo>
                  <a:lnTo>
                    <a:pt x="2194560" y="213106"/>
                  </a:lnTo>
                  <a:lnTo>
                    <a:pt x="2194560" y="1065517"/>
                  </a:lnTo>
                  <a:lnTo>
                    <a:pt x="2188931" y="1114383"/>
                  </a:lnTo>
                  <a:lnTo>
                    <a:pt x="2172898" y="1159242"/>
                  </a:lnTo>
                  <a:lnTo>
                    <a:pt x="2147741" y="1198812"/>
                  </a:lnTo>
                  <a:lnTo>
                    <a:pt x="2114739" y="1231816"/>
                  </a:lnTo>
                  <a:lnTo>
                    <a:pt x="2075170" y="1256974"/>
                  </a:lnTo>
                  <a:lnTo>
                    <a:pt x="2030315" y="1273007"/>
                  </a:lnTo>
                  <a:lnTo>
                    <a:pt x="1981454" y="1278636"/>
                  </a:lnTo>
                  <a:lnTo>
                    <a:pt x="213106" y="1278636"/>
                  </a:lnTo>
                  <a:lnTo>
                    <a:pt x="164244" y="1273007"/>
                  </a:lnTo>
                  <a:lnTo>
                    <a:pt x="119389" y="1256974"/>
                  </a:lnTo>
                  <a:lnTo>
                    <a:pt x="79820" y="1231816"/>
                  </a:lnTo>
                  <a:lnTo>
                    <a:pt x="46818" y="1198812"/>
                  </a:lnTo>
                  <a:lnTo>
                    <a:pt x="21661" y="1159242"/>
                  </a:lnTo>
                  <a:lnTo>
                    <a:pt x="5628" y="1114383"/>
                  </a:lnTo>
                  <a:lnTo>
                    <a:pt x="0" y="1065517"/>
                  </a:lnTo>
                  <a:lnTo>
                    <a:pt x="0" y="21310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96448" y="4086197"/>
            <a:ext cx="136207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b="1" spc="-15" dirty="0">
                <a:solidFill>
                  <a:srgbClr val="FFFF00"/>
                </a:solidFill>
                <a:latin typeface="Calibri"/>
                <a:cs typeface="Calibri"/>
              </a:rPr>
              <a:t>О</a:t>
            </a:r>
            <a:r>
              <a:rPr sz="6400" b="1" spc="-10" dirty="0">
                <a:solidFill>
                  <a:srgbClr val="FFFF00"/>
                </a:solidFill>
                <a:latin typeface="Calibri"/>
                <a:cs typeface="Calibri"/>
              </a:rPr>
              <a:t>Г</a:t>
            </a:r>
            <a:r>
              <a:rPr sz="6400" b="1" spc="-5" dirty="0">
                <a:solidFill>
                  <a:srgbClr val="FFFF00"/>
                </a:solidFill>
                <a:latin typeface="Calibri"/>
                <a:cs typeface="Calibri"/>
              </a:rPr>
              <a:t>Э</a:t>
            </a:r>
            <a:endParaRPr sz="6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68744" y="5373561"/>
            <a:ext cx="6116320" cy="1303655"/>
            <a:chOff x="368744" y="5373561"/>
            <a:chExt cx="6116320" cy="1303655"/>
          </a:xfrm>
        </p:grpSpPr>
        <p:sp>
          <p:nvSpPr>
            <p:cNvPr id="30" name="object 30"/>
            <p:cNvSpPr/>
            <p:nvPr/>
          </p:nvSpPr>
          <p:spPr>
            <a:xfrm>
              <a:off x="381761" y="5386580"/>
              <a:ext cx="6090285" cy="1277620"/>
            </a:xfrm>
            <a:custGeom>
              <a:avLst/>
              <a:gdLst/>
              <a:ahLst/>
              <a:cxnLst/>
              <a:rect l="l" t="t" r="r" b="b"/>
              <a:pathLst>
                <a:path w="6090285" h="1277620">
                  <a:moveTo>
                    <a:pt x="5877052" y="0"/>
                  </a:moveTo>
                  <a:lnTo>
                    <a:pt x="212852" y="0"/>
                  </a:lnTo>
                  <a:lnTo>
                    <a:pt x="164048" y="5621"/>
                  </a:lnTo>
                  <a:lnTo>
                    <a:pt x="119246" y="21635"/>
                  </a:lnTo>
                  <a:lnTo>
                    <a:pt x="79725" y="46762"/>
                  </a:lnTo>
                  <a:lnTo>
                    <a:pt x="46762" y="79725"/>
                  </a:lnTo>
                  <a:lnTo>
                    <a:pt x="21635" y="119246"/>
                  </a:lnTo>
                  <a:lnTo>
                    <a:pt x="5621" y="164048"/>
                  </a:lnTo>
                  <a:lnTo>
                    <a:pt x="0" y="212852"/>
                  </a:lnTo>
                  <a:lnTo>
                    <a:pt x="0" y="1064260"/>
                  </a:lnTo>
                  <a:lnTo>
                    <a:pt x="5621" y="1113063"/>
                  </a:lnTo>
                  <a:lnTo>
                    <a:pt x="21635" y="1157865"/>
                  </a:lnTo>
                  <a:lnTo>
                    <a:pt x="46762" y="1197386"/>
                  </a:lnTo>
                  <a:lnTo>
                    <a:pt x="79725" y="1230349"/>
                  </a:lnTo>
                  <a:lnTo>
                    <a:pt x="119246" y="1255476"/>
                  </a:lnTo>
                  <a:lnTo>
                    <a:pt x="164048" y="1271490"/>
                  </a:lnTo>
                  <a:lnTo>
                    <a:pt x="212852" y="1277112"/>
                  </a:lnTo>
                  <a:lnTo>
                    <a:pt x="5877052" y="1277112"/>
                  </a:lnTo>
                  <a:lnTo>
                    <a:pt x="5925855" y="1271490"/>
                  </a:lnTo>
                  <a:lnTo>
                    <a:pt x="5970657" y="1255476"/>
                  </a:lnTo>
                  <a:lnTo>
                    <a:pt x="6010178" y="1230349"/>
                  </a:lnTo>
                  <a:lnTo>
                    <a:pt x="6043141" y="1197386"/>
                  </a:lnTo>
                  <a:lnTo>
                    <a:pt x="6068268" y="1157865"/>
                  </a:lnTo>
                  <a:lnTo>
                    <a:pt x="6084282" y="1113063"/>
                  </a:lnTo>
                  <a:lnTo>
                    <a:pt x="6089904" y="1064260"/>
                  </a:lnTo>
                  <a:lnTo>
                    <a:pt x="6089904" y="212852"/>
                  </a:lnTo>
                  <a:lnTo>
                    <a:pt x="6084282" y="164048"/>
                  </a:lnTo>
                  <a:lnTo>
                    <a:pt x="6068268" y="119246"/>
                  </a:lnTo>
                  <a:lnTo>
                    <a:pt x="6043141" y="79725"/>
                  </a:lnTo>
                  <a:lnTo>
                    <a:pt x="6010178" y="46762"/>
                  </a:lnTo>
                  <a:lnTo>
                    <a:pt x="5970657" y="21635"/>
                  </a:lnTo>
                  <a:lnTo>
                    <a:pt x="5925855" y="5621"/>
                  </a:lnTo>
                  <a:lnTo>
                    <a:pt x="587705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1761" y="5386579"/>
              <a:ext cx="6090285" cy="1277620"/>
            </a:xfrm>
            <a:custGeom>
              <a:avLst/>
              <a:gdLst/>
              <a:ahLst/>
              <a:cxnLst/>
              <a:rect l="l" t="t" r="r" b="b"/>
              <a:pathLst>
                <a:path w="6090285" h="1277620">
                  <a:moveTo>
                    <a:pt x="0" y="212852"/>
                  </a:moveTo>
                  <a:lnTo>
                    <a:pt x="5621" y="164048"/>
                  </a:lnTo>
                  <a:lnTo>
                    <a:pt x="21635" y="119246"/>
                  </a:lnTo>
                  <a:lnTo>
                    <a:pt x="46762" y="79725"/>
                  </a:lnTo>
                  <a:lnTo>
                    <a:pt x="79725" y="46762"/>
                  </a:lnTo>
                  <a:lnTo>
                    <a:pt x="119246" y="21635"/>
                  </a:lnTo>
                  <a:lnTo>
                    <a:pt x="164048" y="5621"/>
                  </a:lnTo>
                  <a:lnTo>
                    <a:pt x="212852" y="0"/>
                  </a:lnTo>
                  <a:lnTo>
                    <a:pt x="5877052" y="0"/>
                  </a:lnTo>
                  <a:lnTo>
                    <a:pt x="5925855" y="5621"/>
                  </a:lnTo>
                  <a:lnTo>
                    <a:pt x="5970657" y="21635"/>
                  </a:lnTo>
                  <a:lnTo>
                    <a:pt x="6010178" y="46762"/>
                  </a:lnTo>
                  <a:lnTo>
                    <a:pt x="6043141" y="79725"/>
                  </a:lnTo>
                  <a:lnTo>
                    <a:pt x="6068268" y="119246"/>
                  </a:lnTo>
                  <a:lnTo>
                    <a:pt x="6084282" y="164048"/>
                  </a:lnTo>
                  <a:lnTo>
                    <a:pt x="6089904" y="212852"/>
                  </a:lnTo>
                  <a:lnTo>
                    <a:pt x="6089904" y="1064260"/>
                  </a:lnTo>
                  <a:lnTo>
                    <a:pt x="6084282" y="1113063"/>
                  </a:lnTo>
                  <a:lnTo>
                    <a:pt x="6068268" y="1157865"/>
                  </a:lnTo>
                  <a:lnTo>
                    <a:pt x="6043141" y="1197386"/>
                  </a:lnTo>
                  <a:lnTo>
                    <a:pt x="6010178" y="1230349"/>
                  </a:lnTo>
                  <a:lnTo>
                    <a:pt x="5970657" y="1255476"/>
                  </a:lnTo>
                  <a:lnTo>
                    <a:pt x="5925855" y="1271490"/>
                  </a:lnTo>
                  <a:lnTo>
                    <a:pt x="5877052" y="1277112"/>
                  </a:lnTo>
                  <a:lnTo>
                    <a:pt x="212852" y="1277112"/>
                  </a:lnTo>
                  <a:lnTo>
                    <a:pt x="164048" y="1271490"/>
                  </a:lnTo>
                  <a:lnTo>
                    <a:pt x="119246" y="1255476"/>
                  </a:lnTo>
                  <a:lnTo>
                    <a:pt x="79725" y="1230349"/>
                  </a:lnTo>
                  <a:lnTo>
                    <a:pt x="46762" y="1197386"/>
                  </a:lnTo>
                  <a:lnTo>
                    <a:pt x="21635" y="1157865"/>
                  </a:lnTo>
                  <a:lnTo>
                    <a:pt x="5621" y="1113063"/>
                  </a:lnTo>
                  <a:lnTo>
                    <a:pt x="0" y="1064260"/>
                  </a:lnTo>
                  <a:lnTo>
                    <a:pt x="0" y="21285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37606" y="5494755"/>
            <a:ext cx="5175885" cy="96011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424940" marR="5080" indent="-1412875">
              <a:lnSpc>
                <a:spcPts val="3510"/>
              </a:lnSpc>
              <a:spcBef>
                <a:spcPts val="495"/>
              </a:spcBef>
            </a:pPr>
            <a:r>
              <a:rPr sz="3200" b="1" spc="-25" dirty="0">
                <a:solidFill>
                  <a:srgbClr val="FFFF00"/>
                </a:solidFill>
                <a:latin typeface="Calibri"/>
                <a:cs typeface="Calibri"/>
              </a:rPr>
              <a:t>Аттестат</a:t>
            </a:r>
            <a:r>
              <a:rPr sz="3200" b="1" spc="-3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об</a:t>
            </a:r>
            <a:r>
              <a:rPr sz="3200" b="1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основном</a:t>
            </a:r>
            <a:r>
              <a:rPr sz="3200" b="1" spc="-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FF00"/>
                </a:solidFill>
                <a:latin typeface="Calibri"/>
                <a:cs typeface="Calibri"/>
              </a:rPr>
              <a:t>общем </a:t>
            </a:r>
            <a:r>
              <a:rPr sz="3200" b="1" spc="-70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FFFF00"/>
                </a:solidFill>
                <a:latin typeface="Calibri"/>
                <a:cs typeface="Calibri"/>
              </a:rPr>
              <a:t>образовании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273807" y="1752600"/>
            <a:ext cx="9309100" cy="3939540"/>
            <a:chOff x="2273807" y="1752600"/>
            <a:chExt cx="9309100" cy="3939540"/>
          </a:xfrm>
        </p:grpSpPr>
        <p:sp>
          <p:nvSpPr>
            <p:cNvPr id="34" name="object 34"/>
            <p:cNvSpPr/>
            <p:nvPr/>
          </p:nvSpPr>
          <p:spPr>
            <a:xfrm>
              <a:off x="2303526" y="3778757"/>
              <a:ext cx="485140" cy="576580"/>
            </a:xfrm>
            <a:custGeom>
              <a:avLst/>
              <a:gdLst/>
              <a:ahLst/>
              <a:cxnLst/>
              <a:rect l="l" t="t" r="r" b="b"/>
              <a:pathLst>
                <a:path w="485139" h="576579">
                  <a:moveTo>
                    <a:pt x="363474" y="0"/>
                  </a:moveTo>
                  <a:lnTo>
                    <a:pt x="121157" y="0"/>
                  </a:lnTo>
                  <a:lnTo>
                    <a:pt x="121157" y="333756"/>
                  </a:lnTo>
                  <a:lnTo>
                    <a:pt x="0" y="333756"/>
                  </a:lnTo>
                  <a:lnTo>
                    <a:pt x="242315" y="576072"/>
                  </a:lnTo>
                  <a:lnTo>
                    <a:pt x="484631" y="333756"/>
                  </a:lnTo>
                  <a:lnTo>
                    <a:pt x="363474" y="333756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303526" y="3778757"/>
              <a:ext cx="485140" cy="576580"/>
            </a:xfrm>
            <a:custGeom>
              <a:avLst/>
              <a:gdLst/>
              <a:ahLst/>
              <a:cxnLst/>
              <a:rect l="l" t="t" r="r" b="b"/>
              <a:pathLst>
                <a:path w="485139" h="576579">
                  <a:moveTo>
                    <a:pt x="0" y="333756"/>
                  </a:moveTo>
                  <a:lnTo>
                    <a:pt x="121157" y="333756"/>
                  </a:lnTo>
                  <a:lnTo>
                    <a:pt x="121157" y="0"/>
                  </a:lnTo>
                  <a:lnTo>
                    <a:pt x="363474" y="0"/>
                  </a:lnTo>
                  <a:lnTo>
                    <a:pt x="363474" y="333756"/>
                  </a:lnTo>
                  <a:lnTo>
                    <a:pt x="484631" y="333756"/>
                  </a:lnTo>
                  <a:lnTo>
                    <a:pt x="242315" y="576072"/>
                  </a:lnTo>
                  <a:lnTo>
                    <a:pt x="0" y="333756"/>
                  </a:lnTo>
                  <a:close/>
                </a:path>
              </a:pathLst>
            </a:custGeom>
            <a:ln w="25908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3807" y="5088635"/>
              <a:ext cx="542543" cy="60350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05600" y="1752600"/>
              <a:ext cx="4876787" cy="373379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95279" y="3948518"/>
              <a:ext cx="967431" cy="91362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342997" y="2148966"/>
              <a:ext cx="616585" cy="504190"/>
            </a:xfrm>
            <a:custGeom>
              <a:avLst/>
              <a:gdLst/>
              <a:ahLst/>
              <a:cxnLst/>
              <a:rect l="l" t="t" r="r" b="b"/>
              <a:pathLst>
                <a:path w="616585" h="504189">
                  <a:moveTo>
                    <a:pt x="615988" y="171450"/>
                  </a:moveTo>
                  <a:lnTo>
                    <a:pt x="388645" y="171450"/>
                  </a:lnTo>
                  <a:lnTo>
                    <a:pt x="388645" y="0"/>
                  </a:lnTo>
                  <a:lnTo>
                    <a:pt x="227342" y="0"/>
                  </a:lnTo>
                  <a:lnTo>
                    <a:pt x="227342" y="171450"/>
                  </a:lnTo>
                  <a:lnTo>
                    <a:pt x="0" y="171450"/>
                  </a:lnTo>
                  <a:lnTo>
                    <a:pt x="0" y="332740"/>
                  </a:lnTo>
                  <a:lnTo>
                    <a:pt x="227342" y="332740"/>
                  </a:lnTo>
                  <a:lnTo>
                    <a:pt x="227342" y="504190"/>
                  </a:lnTo>
                  <a:lnTo>
                    <a:pt x="388645" y="504190"/>
                  </a:lnTo>
                  <a:lnTo>
                    <a:pt x="388645" y="332740"/>
                  </a:lnTo>
                  <a:lnTo>
                    <a:pt x="615988" y="332740"/>
                  </a:lnTo>
                  <a:lnTo>
                    <a:pt x="615988" y="17145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343001" y="2149063"/>
              <a:ext cx="616585" cy="504190"/>
            </a:xfrm>
            <a:custGeom>
              <a:avLst/>
              <a:gdLst/>
              <a:ahLst/>
              <a:cxnLst/>
              <a:rect l="l" t="t" r="r" b="b"/>
              <a:pathLst>
                <a:path w="616585" h="504189">
                  <a:moveTo>
                    <a:pt x="0" y="171348"/>
                  </a:moveTo>
                  <a:lnTo>
                    <a:pt x="227342" y="171348"/>
                  </a:lnTo>
                  <a:lnTo>
                    <a:pt x="227342" y="0"/>
                  </a:lnTo>
                  <a:lnTo>
                    <a:pt x="388645" y="0"/>
                  </a:lnTo>
                  <a:lnTo>
                    <a:pt x="388645" y="171348"/>
                  </a:lnTo>
                  <a:lnTo>
                    <a:pt x="615988" y="171348"/>
                  </a:lnTo>
                  <a:lnTo>
                    <a:pt x="615988" y="332651"/>
                  </a:lnTo>
                  <a:lnTo>
                    <a:pt x="388645" y="332651"/>
                  </a:lnTo>
                  <a:lnTo>
                    <a:pt x="388645" y="503999"/>
                  </a:lnTo>
                  <a:lnTo>
                    <a:pt x="227342" y="503999"/>
                  </a:lnTo>
                  <a:lnTo>
                    <a:pt x="227342" y="332651"/>
                  </a:lnTo>
                  <a:lnTo>
                    <a:pt x="0" y="332651"/>
                  </a:lnTo>
                  <a:lnTo>
                    <a:pt x="0" y="171348"/>
                  </a:lnTo>
                  <a:close/>
                </a:path>
              </a:pathLst>
            </a:custGeom>
            <a:ln w="25908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1454383" y="649231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53735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28" y="1035184"/>
            <a:ext cx="1354987" cy="127325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31" y="2491047"/>
            <a:ext cx="1584722" cy="148913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01" y="4084460"/>
            <a:ext cx="1432322" cy="13459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37393" y="1258356"/>
            <a:ext cx="10368807" cy="5573267"/>
            <a:chOff x="172212" y="1147572"/>
            <a:chExt cx="9656063" cy="557326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600" y="1147572"/>
              <a:ext cx="1598675" cy="73456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212" y="1295400"/>
              <a:ext cx="6761987" cy="542543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304800" y="169837"/>
            <a:ext cx="11201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0" indent="-344805" algn="ctr" rtl="0">
              <a:lnSpc>
                <a:spcPct val="100000"/>
              </a:lnSpc>
              <a:spcBef>
                <a:spcPts val="95"/>
              </a:spcBef>
              <a:tabLst>
                <a:tab pos="1482725" algn="l"/>
              </a:tabLst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Организация и обеспечение работы  пунктов проведения экзаменов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95171" y="997308"/>
            <a:ext cx="10479405" cy="58599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ФЕДЕРАЛЬНЫЕ</a:t>
            </a:r>
            <a:r>
              <a:rPr sz="2000" b="1" spc="-3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ЗАКОНЫ</a:t>
            </a:r>
            <a:endParaRPr sz="200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Федеральный</a:t>
            </a:r>
            <a:r>
              <a:rPr sz="2000" u="sng" spc="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закон</a:t>
            </a:r>
            <a:r>
              <a:rPr sz="20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«Об</a:t>
            </a:r>
            <a:r>
              <a:rPr sz="2000" u="sng" spc="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образовании</a:t>
            </a:r>
            <a:r>
              <a:rPr sz="2000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в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Российской</a:t>
            </a:r>
            <a:r>
              <a:rPr sz="2000" u="sng" spc="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Федерации»</a:t>
            </a:r>
            <a:r>
              <a:rPr sz="2000" u="sng" spc="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от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29</a:t>
            </a:r>
            <a:r>
              <a:rPr sz="2000" u="sng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декабря 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2012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года</a:t>
            </a:r>
            <a:r>
              <a:rPr sz="20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№</a:t>
            </a:r>
            <a:r>
              <a:rPr sz="20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2"/>
              </a:rPr>
              <a:t>273-ФЗ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ПРИКАЗЫ</a:t>
            </a:r>
            <a:r>
              <a:rPr sz="2000" b="1" spc="6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МИНПРОСВЕЩЕНИЯ</a:t>
            </a:r>
            <a:r>
              <a:rPr sz="2000" b="1" spc="6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76092"/>
                </a:solidFill>
                <a:latin typeface="Times New Roman"/>
                <a:cs typeface="Times New Roman"/>
              </a:rPr>
              <a:t>И</a:t>
            </a:r>
            <a:r>
              <a:rPr sz="2000" b="1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РОСОБРНАДЗОРА</a:t>
            </a:r>
            <a:r>
              <a:rPr sz="2000" b="1" spc="5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РОССИИ</a:t>
            </a:r>
            <a:endParaRPr sz="200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10" dirty="0">
                <a:latin typeface="Times New Roman"/>
                <a:cs typeface="Times New Roman"/>
              </a:rPr>
              <a:t>Министерства </a:t>
            </a:r>
            <a:r>
              <a:rPr sz="2000" spc="-5" dirty="0">
                <a:latin typeface="Times New Roman"/>
                <a:cs typeface="Times New Roman"/>
              </a:rPr>
              <a:t>просвещения Российской Федерации и Федеральной </a:t>
            </a:r>
            <a:r>
              <a:rPr sz="2000" spc="-10" dirty="0">
                <a:latin typeface="Times New Roman"/>
                <a:cs typeface="Times New Roman"/>
              </a:rPr>
              <a:t>службы </a:t>
            </a:r>
            <a:r>
              <a:rPr sz="2000" spc="-5" dirty="0">
                <a:latin typeface="Times New Roman"/>
                <a:cs typeface="Times New Roman"/>
              </a:rPr>
              <a:t>по надзору в сфере образования и </a:t>
            </a:r>
            <a:r>
              <a:rPr sz="2000" spc="-10" dirty="0">
                <a:latin typeface="Times New Roman"/>
                <a:cs typeface="Times New Roman"/>
              </a:rPr>
              <a:t>науки </a:t>
            </a:r>
            <a:r>
              <a:rPr sz="2000" dirty="0">
                <a:latin typeface="Times New Roman"/>
                <a:cs typeface="Times New Roman"/>
              </a:rPr>
              <a:t>от </a:t>
            </a:r>
            <a:r>
              <a:rPr sz="2000" spc="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  <a:hlinkClick r:id="rId3"/>
              </a:rPr>
              <a:t>04.04.2023 </a:t>
            </a:r>
            <a:r>
              <a:rPr sz="2000" spc="-5" dirty="0">
                <a:latin typeface="Times New Roman"/>
                <a:cs typeface="Times New Roman"/>
                <a:hlinkClick r:id="rId3"/>
              </a:rPr>
              <a:t>№ 232/551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«Об утверждении Порядка проведения государственной итоговой аттестации по образовательным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программам</a:t>
            </a:r>
            <a:r>
              <a:rPr sz="2000" u="sng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основного</a:t>
            </a:r>
            <a:r>
              <a:rPr sz="20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общего</a:t>
            </a:r>
            <a:r>
              <a:rPr sz="20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3"/>
              </a:rPr>
              <a:t>образования»</a:t>
            </a: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ИНТЕРНЕТ</a:t>
            </a:r>
            <a:r>
              <a:rPr sz="2000" b="1" spc="2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РЕСУРСЫ</a:t>
            </a:r>
            <a:r>
              <a:rPr sz="2000" b="1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76092"/>
                </a:solidFill>
                <a:latin typeface="Times New Roman"/>
                <a:cs typeface="Times New Roman"/>
              </a:rPr>
              <a:t>С</a:t>
            </a:r>
            <a:r>
              <a:rPr sz="2000" b="1" spc="1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ПОДДЕРЖКОЙ</a:t>
            </a:r>
            <a:r>
              <a:rPr sz="2000" b="1" spc="5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376092"/>
                </a:solidFill>
                <a:latin typeface="Times New Roman"/>
                <a:cs typeface="Times New Roman"/>
              </a:rPr>
              <a:t>ГИА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376092"/>
                </a:solidFill>
                <a:latin typeface="Times New Roman"/>
                <a:cs typeface="Times New Roman"/>
              </a:rPr>
              <a:t>Рособрнадзор</a:t>
            </a:r>
            <a:r>
              <a:rPr sz="2000" spc="2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4"/>
              </a:rPr>
              <a:t>http://www.obrnadzor.gov.ru/ru/</a:t>
            </a:r>
            <a:endParaRPr sz="2000" dirty="0">
              <a:latin typeface="Times New Roman"/>
              <a:cs typeface="Times New Roman"/>
            </a:endParaRPr>
          </a:p>
          <a:p>
            <a:pPr marL="12700" marR="3665854">
              <a:lnSpc>
                <a:spcPct val="100000"/>
              </a:lnSpc>
            </a:pPr>
            <a:r>
              <a:rPr sz="2000" spc="-10" dirty="0">
                <a:solidFill>
                  <a:srgbClr val="376092"/>
                </a:solidFill>
                <a:latin typeface="Times New Roman"/>
                <a:cs typeface="Times New Roman"/>
              </a:rPr>
              <a:t>Официальный</a:t>
            </a:r>
            <a:r>
              <a:rPr sz="2000" spc="5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376092"/>
                </a:solidFill>
                <a:latin typeface="Times New Roman"/>
                <a:cs typeface="Times New Roman"/>
              </a:rPr>
              <a:t>информационный</a:t>
            </a:r>
            <a:r>
              <a:rPr sz="2000" spc="5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376092"/>
                </a:solidFill>
                <a:latin typeface="Times New Roman"/>
                <a:cs typeface="Times New Roman"/>
              </a:rPr>
              <a:t>портал</a:t>
            </a:r>
            <a:r>
              <a:rPr sz="2000" spc="1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5" dirty="0" smtClean="0">
                <a:solidFill>
                  <a:srgbClr val="376092"/>
                </a:solidFill>
                <a:latin typeface="Times New Roman"/>
                <a:cs typeface="Times New Roman"/>
              </a:rPr>
              <a:t>ЕГЭ</a:t>
            </a:r>
            <a:r>
              <a:rPr lang="ru-RU" sz="2000" spc="1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u="sng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http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5"/>
              </a:rPr>
              <a:t>://www.ege.edu.ru/ru/ </a:t>
            </a:r>
            <a:r>
              <a:rPr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ru-RU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3665854">
              <a:lnSpc>
                <a:spcPct val="100000"/>
              </a:lnSpc>
            </a:pPr>
            <a:r>
              <a:rPr sz="2000" spc="-5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Федеральный</a:t>
            </a:r>
            <a:r>
              <a:rPr sz="2000" spc="30" dirty="0" smtClean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376092"/>
                </a:solidFill>
                <a:latin typeface="Times New Roman"/>
                <a:cs typeface="Times New Roman"/>
              </a:rPr>
              <a:t>институт</a:t>
            </a:r>
            <a:r>
              <a:rPr sz="2000" spc="6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376092"/>
                </a:solidFill>
                <a:latin typeface="Times New Roman"/>
                <a:cs typeface="Times New Roman"/>
              </a:rPr>
              <a:t>педагогических</a:t>
            </a:r>
            <a:r>
              <a:rPr sz="2000" spc="5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376092"/>
                </a:solidFill>
                <a:latin typeface="Times New Roman"/>
                <a:cs typeface="Times New Roman"/>
              </a:rPr>
              <a:t>измерений</a:t>
            </a:r>
            <a:r>
              <a:rPr sz="2000" spc="5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376092"/>
                </a:solidFill>
                <a:latin typeface="Times New Roman"/>
                <a:cs typeface="Times New Roman"/>
              </a:rPr>
              <a:t>(ФИПИ)</a:t>
            </a:r>
            <a:r>
              <a:rPr sz="2000" spc="2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6"/>
              </a:rPr>
              <a:t>http://www.fipi.ru/ </a:t>
            </a:r>
            <a:r>
              <a:rPr sz="2000" spc="-38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ru-RU" sz="2000" spc="-385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12700" marR="3665854">
              <a:lnSpc>
                <a:spcPct val="100000"/>
              </a:lnSpc>
            </a:pPr>
            <a:r>
              <a:rPr sz="2000" spc="-5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Федеральный</a:t>
            </a:r>
            <a:r>
              <a:rPr sz="2000" spc="25" dirty="0" smtClean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376092"/>
                </a:solidFill>
                <a:latin typeface="Times New Roman"/>
                <a:cs typeface="Times New Roman"/>
              </a:rPr>
              <a:t>центр</a:t>
            </a:r>
            <a:r>
              <a:rPr sz="2000" spc="3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376092"/>
                </a:solidFill>
                <a:latin typeface="Times New Roman"/>
                <a:cs typeface="Times New Roman"/>
              </a:rPr>
              <a:t>тестирования</a:t>
            </a:r>
            <a:r>
              <a:rPr sz="2000" spc="40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376092"/>
                </a:solidFill>
                <a:latin typeface="Times New Roman"/>
                <a:cs typeface="Times New Roman"/>
              </a:rPr>
              <a:t>(ФЦТ)</a:t>
            </a:r>
            <a:r>
              <a:rPr sz="2000" spc="15" dirty="0">
                <a:solidFill>
                  <a:srgbClr val="376092"/>
                </a:solidFill>
                <a:latin typeface="Times New Roman"/>
                <a:cs typeface="Times New Roman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http://</a:t>
            </a:r>
            <a:r>
              <a:rPr sz="2000" u="sng" spc="-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cs typeface="Times New Roman"/>
                <a:hlinkClick r:id="rId7"/>
              </a:rPr>
              <a:t>www.rustest.ru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9213" y="381000"/>
            <a:ext cx="95976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Нормативные </a:t>
            </a:r>
            <a:r>
              <a:rPr sz="3600" kern="1200" spc="-5" dirty="0" err="1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правовые</a:t>
            </a: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 </a:t>
            </a:r>
            <a:r>
              <a:rPr sz="3600" kern="1200" spc="-5" dirty="0" err="1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документы</a:t>
            </a:r>
            <a:endParaRPr sz="3600" kern="1200" spc="-5" dirty="0">
              <a:solidFill>
                <a:srgbClr val="2B378B"/>
              </a:solidFill>
              <a:latin typeface="Palatino Linotype"/>
              <a:ea typeface="+mn-ea"/>
              <a:cs typeface="Palatino Linotype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600" y="1447800"/>
            <a:ext cx="550545" cy="3581400"/>
            <a:chOff x="472440" y="2392679"/>
            <a:chExt cx="550545" cy="2632075"/>
          </a:xfrm>
        </p:grpSpPr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155" y="3694176"/>
              <a:ext cx="536447" cy="3901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155" y="2392679"/>
              <a:ext cx="536447" cy="3901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440" y="4634483"/>
              <a:ext cx="537971" cy="39014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428983" y="6549469"/>
            <a:ext cx="192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sz="1800" dirty="0">
                <a:solidFill>
                  <a:srgbClr val="953735"/>
                </a:solidFill>
                <a:latin typeface="Calibri"/>
                <a:cs typeface="Calibri"/>
              </a:rPr>
              <a:t>2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214313"/>
            <a:ext cx="38544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latin typeface="Times New Roman"/>
                <a:cs typeface="Times New Roman"/>
              </a:rPr>
              <a:t>Это</a:t>
            </a:r>
            <a:r>
              <a:rPr sz="4000" spc="-4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нужно</a:t>
            </a:r>
            <a:r>
              <a:rPr sz="4000" spc="-5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Times New Roman"/>
                <a:cs typeface="Times New Roman"/>
              </a:rPr>
              <a:t>знать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" y="537675"/>
            <a:ext cx="11155680" cy="5355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355600" algn="l"/>
              </a:tabLst>
            </a:pPr>
            <a:r>
              <a:rPr sz="3200" b="1" spc="-5" dirty="0">
                <a:latin typeface="Times New Roman"/>
                <a:cs typeface="Times New Roman"/>
              </a:rPr>
              <a:t>Значительно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усилены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Times New Roman"/>
                <a:cs typeface="Times New Roman"/>
              </a:rPr>
              <a:t>требования</a:t>
            </a:r>
            <a:r>
              <a:rPr sz="3200" b="1" spc="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к местам,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где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будет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spc="-5" dirty="0">
                <a:latin typeface="Times New Roman"/>
                <a:cs typeface="Times New Roman"/>
              </a:rPr>
              <a:t>проходить</a:t>
            </a:r>
            <a:r>
              <a:rPr sz="3200" spc="2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сдача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экзамена</a:t>
            </a:r>
          </a:p>
          <a:p>
            <a:pPr>
              <a:lnSpc>
                <a:spcPct val="100000"/>
              </a:lnSpc>
              <a:spcBef>
                <a:spcPts val="45"/>
              </a:spcBef>
              <a:buChar char=""/>
            </a:pPr>
            <a:endParaRPr sz="30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При</a:t>
            </a:r>
            <a:r>
              <a:rPr sz="29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входе</a:t>
            </a:r>
            <a:r>
              <a:rPr sz="29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на ППЭ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установлены</a:t>
            </a:r>
            <a:r>
              <a:rPr sz="29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рамки -</a:t>
            </a:r>
            <a:r>
              <a:rPr sz="29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металлоискатели</a:t>
            </a: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Wingdings"/>
              <a:buChar char=""/>
              <a:tabLst>
                <a:tab pos="355600" algn="l"/>
              </a:tabLst>
            </a:pP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ППЭ</a:t>
            </a:r>
            <a:r>
              <a:rPr sz="2900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будет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производиться</a:t>
            </a:r>
            <a:r>
              <a:rPr sz="2900" spc="-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видеосъемка</a:t>
            </a: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95"/>
              </a:spcBef>
              <a:buFont typeface="Wingdings"/>
              <a:buChar char=""/>
              <a:tabLst>
                <a:tab pos="355600" algn="l"/>
              </a:tabLst>
            </a:pP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аудитории</a:t>
            </a:r>
            <a:r>
              <a:rPr sz="2900" spc="-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будет</a:t>
            </a:r>
            <a:r>
              <a:rPr sz="29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производиться</a:t>
            </a:r>
            <a:r>
              <a:rPr sz="2900" spc="-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печать</a:t>
            </a:r>
            <a:r>
              <a:rPr sz="29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900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900" dirty="0">
                <a:solidFill>
                  <a:srgbClr val="000066"/>
                </a:solidFill>
                <a:latin typeface="Times New Roman"/>
                <a:cs typeface="Times New Roman"/>
              </a:rPr>
              <a:t>сканирование</a:t>
            </a:r>
            <a:endParaRPr sz="2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har char=""/>
            </a:pPr>
            <a:endParaRPr sz="2650" dirty="0">
              <a:latin typeface="Times New Roman"/>
              <a:cs typeface="Times New Roman"/>
            </a:endParaRPr>
          </a:p>
          <a:p>
            <a:pPr marL="355600" marR="339090" indent="-343535">
              <a:lnSpc>
                <a:spcPts val="3070"/>
              </a:lnSpc>
              <a:buFont typeface="Wingdings"/>
              <a:buChar char=""/>
              <a:tabLst>
                <a:tab pos="355600" algn="l"/>
              </a:tabLst>
            </a:pPr>
            <a:r>
              <a:rPr sz="3200" dirty="0" err="1">
                <a:solidFill>
                  <a:srgbClr val="002060"/>
                </a:solidFill>
                <a:latin typeface="Times New Roman"/>
                <a:cs typeface="Times New Roman"/>
              </a:rPr>
              <a:t>КИМы</a:t>
            </a:r>
            <a:r>
              <a:rPr sz="32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32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индивидуальны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е</a:t>
            </a:r>
            <a:r>
              <a:rPr sz="3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для каждого часового </a:t>
            </a:r>
            <a:r>
              <a:rPr sz="3200" b="1" spc="-7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b="1" dirty="0">
                <a:solidFill>
                  <a:srgbClr val="FF0000"/>
                </a:solidFill>
                <a:latin typeface="Times New Roman"/>
                <a:cs typeface="Times New Roman"/>
              </a:rPr>
              <a:t>пояса</a:t>
            </a:r>
            <a:endParaRPr sz="3200" dirty="0">
              <a:latin typeface="Times New Roman"/>
              <a:cs typeface="Times New Roman"/>
            </a:endParaRPr>
          </a:p>
          <a:p>
            <a:pPr marL="12700" marR="984250">
              <a:lnSpc>
                <a:spcPts val="3070"/>
              </a:lnSpc>
              <a:spcBef>
                <a:spcPts val="2930"/>
              </a:spcBef>
              <a:tabLst>
                <a:tab pos="355600" algn="l"/>
                <a:tab pos="6404610" algn="l"/>
              </a:tabLst>
            </a:pPr>
            <a:r>
              <a:rPr sz="3200" dirty="0">
                <a:latin typeface="Times New Roman"/>
                <a:cs typeface="Times New Roman"/>
              </a:rPr>
              <a:t>Результаты</a:t>
            </a:r>
            <a:r>
              <a:rPr sz="3200" spc="-2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ОГЭ</a:t>
            </a:r>
            <a:r>
              <a:rPr sz="3200" spc="10" dirty="0">
                <a:latin typeface="Times New Roman"/>
                <a:cs typeface="Times New Roman"/>
              </a:rPr>
              <a:t> </a:t>
            </a:r>
            <a:r>
              <a:rPr sz="3200" dirty="0" err="1">
                <a:latin typeface="Times New Roman"/>
                <a:cs typeface="Times New Roman"/>
              </a:rPr>
              <a:t>можно</a:t>
            </a:r>
            <a:r>
              <a:rPr sz="3200" spc="-10" dirty="0">
                <a:latin typeface="Times New Roman"/>
                <a:cs typeface="Times New Roman"/>
              </a:rPr>
              <a:t> </a:t>
            </a:r>
            <a:r>
              <a:rPr lang="ru-RU" sz="3200" dirty="0" smtClean="0">
                <a:latin typeface="Times New Roman"/>
                <a:cs typeface="Times New Roman"/>
              </a:rPr>
              <a:t>узнать</a:t>
            </a:r>
            <a:r>
              <a:rPr lang="ru-RU" sz="3200" dirty="0">
                <a:latin typeface="Times New Roman"/>
                <a:cs typeface="Times New Roman"/>
              </a:rPr>
              <a:t> </a:t>
            </a:r>
            <a:r>
              <a:rPr sz="3200" dirty="0" smtClean="0">
                <a:latin typeface="Times New Roman"/>
                <a:cs typeface="Times New Roman"/>
              </a:rPr>
              <a:t>в</a:t>
            </a:r>
            <a:r>
              <a:rPr sz="3200" spc="-30" dirty="0" smtClean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личном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кабинете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на </a:t>
            </a:r>
            <a:r>
              <a:rPr sz="3200" spc="-785" dirty="0">
                <a:latin typeface="Times New Roman"/>
                <a:cs typeface="Times New Roman"/>
              </a:rPr>
              <a:t> </a:t>
            </a:r>
            <a:r>
              <a:rPr sz="3200" dirty="0" err="1">
                <a:latin typeface="Times New Roman"/>
                <a:cs typeface="Times New Roman"/>
              </a:rPr>
              <a:t>портале</a:t>
            </a:r>
            <a:r>
              <a:rPr sz="3200" spc="-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200" spc="-25" dirty="0" smtClean="0">
                <a:solidFill>
                  <a:srgbClr val="002060"/>
                </a:solidFill>
                <a:latin typeface="Times New Roman"/>
                <a:cs typeface="Times New Roman"/>
              </a:rPr>
              <a:t>https://result9.coko38.ru/ </a:t>
            </a:r>
            <a:r>
              <a:rPr lang="ru-RU" sz="3200" spc="-2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3200" dirty="0" smtClean="0">
                <a:latin typeface="Times New Roman"/>
                <a:cs typeface="Times New Roman"/>
              </a:rPr>
              <a:t>и</a:t>
            </a:r>
            <a:r>
              <a:rPr sz="3200" spc="-10" dirty="0" smtClean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в </a:t>
            </a:r>
            <a:r>
              <a:rPr sz="3200" dirty="0" err="1" smtClean="0">
                <a:latin typeface="Times New Roman"/>
                <a:cs typeface="Times New Roman"/>
              </a:rPr>
              <a:t>школе</a:t>
            </a:r>
            <a:r>
              <a:rPr lang="ru-RU" sz="3200" dirty="0" smtClean="0">
                <a:latin typeface="Times New Roman"/>
                <a:cs typeface="Times New Roman"/>
              </a:rPr>
              <a:t> при ознакомлении под подпись с результатами экзамена.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048000" y="304800"/>
            <a:ext cx="56388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0" algn="ctr" rtl="0">
              <a:lnSpc>
                <a:spcPct val="100000"/>
              </a:lnSpc>
              <a:spcBef>
                <a:spcPts val="95"/>
              </a:spcBef>
              <a:tabLst>
                <a:tab pos="1482725" algn="l"/>
              </a:tabLst>
            </a:pPr>
            <a:r>
              <a:rPr sz="3600" kern="1200" spc="-5" dirty="0" err="1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Запрещаетс</a:t>
            </a:r>
            <a:r>
              <a:rPr lang="ru-RU"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я</a:t>
            </a:r>
            <a:r>
              <a:rPr lang="ru-RU" sz="3600" kern="1200" spc="-5" dirty="0" smtClean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!</a:t>
            </a:r>
            <a:endParaRPr sz="3600" kern="1200" spc="-5" dirty="0">
              <a:solidFill>
                <a:srgbClr val="2B378B"/>
              </a:solidFill>
              <a:latin typeface="Palatino Linotype"/>
              <a:ea typeface="+mn-ea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939" y="1508252"/>
            <a:ext cx="3299460" cy="408559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278765" marR="269875" indent="535940">
              <a:lnSpc>
                <a:spcPct val="80000"/>
              </a:lnSpc>
              <a:spcBef>
                <a:spcPts val="960"/>
              </a:spcBef>
            </a:pP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Лица, </a:t>
            </a:r>
            <a:r>
              <a:rPr sz="36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допу</a:t>
            </a: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ст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вш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ие</a:t>
            </a:r>
            <a:endParaRPr sz="3600">
              <a:latin typeface="Times New Roman"/>
              <a:cs typeface="Times New Roman"/>
            </a:endParaRPr>
          </a:p>
          <a:p>
            <a:pPr marL="12065" marR="5080" indent="635" algn="ctr">
              <a:lnSpc>
                <a:spcPct val="80000"/>
              </a:lnSpc>
            </a:pP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нарушения 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у</a:t>
            </a: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ст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анов</a:t>
            </a: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ле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нно</a:t>
            </a: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г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о  </a:t>
            </a:r>
            <a:r>
              <a:rPr sz="3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Порядка, 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удаляются</a:t>
            </a:r>
            <a:r>
              <a:rPr sz="3600" b="1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с </a:t>
            </a:r>
            <a:r>
              <a:rPr sz="36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экзамена, 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работы </a:t>
            </a:r>
            <a:r>
              <a:rPr sz="3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аннулируются</a:t>
            </a:r>
            <a:endParaRPr sz="36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0" y="1143000"/>
            <a:ext cx="7467599" cy="5577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752600" y="228600"/>
            <a:ext cx="9448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Повторный допуск к сдаче экзаменов </a:t>
            </a:r>
            <a:r>
              <a:rPr sz="3200" dirty="0"/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92821"/>
            <a:ext cx="11042650" cy="3950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55600" algn="l"/>
              </a:tabLst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текущем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году повторно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допускаются:</a:t>
            </a:r>
            <a:endParaRPr sz="2800" dirty="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80000"/>
              </a:lnSpc>
              <a:spcBef>
                <a:spcPts val="670"/>
              </a:spcBef>
              <a:buFont typeface="Wingdings"/>
              <a:buChar char=""/>
              <a:tabLst>
                <a:tab pos="355600" algn="l"/>
                <a:tab pos="2393950" algn="l"/>
                <a:tab pos="2898775" algn="l"/>
                <a:tab pos="4072254" algn="l"/>
                <a:tab pos="7726680" algn="l"/>
                <a:tab pos="9582785" algn="l"/>
                <a:tab pos="1008761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ие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9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удо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ор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ель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р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у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ты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бо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е, 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чем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 двум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предметам;</a:t>
            </a:r>
            <a:endParaRPr sz="2800" dirty="0">
              <a:latin typeface="Times New Roman"/>
              <a:cs typeface="Times New Roman"/>
            </a:endParaRPr>
          </a:p>
          <a:p>
            <a:pPr marL="355600" marR="8255" indent="-343535">
              <a:lnSpc>
                <a:spcPct val="8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  <a:tab pos="1193800" algn="l"/>
                <a:tab pos="3316604" algn="l"/>
                <a:tab pos="4154804" algn="l"/>
                <a:tab pos="5838825" algn="l"/>
                <a:tab pos="6699884" algn="l"/>
                <a:tab pos="943864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яв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ш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ес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э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кз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аме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у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ж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ль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ин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ам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,  подтверждённым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документально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</a:tabLst>
            </a:pP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sz="28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осенние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сроки</a:t>
            </a:r>
            <a:r>
              <a:rPr sz="28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могут быть</a:t>
            </a:r>
            <a:r>
              <a:rPr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допущены:</a:t>
            </a:r>
            <a:endParaRPr sz="2800" dirty="0">
              <a:latin typeface="Times New Roman"/>
              <a:cs typeface="Times New Roman"/>
            </a:endParaRPr>
          </a:p>
          <a:p>
            <a:pPr marL="355600" marR="34290" indent="-342900">
              <a:lnSpc>
                <a:spcPct val="80000"/>
              </a:lnSpc>
              <a:spcBef>
                <a:spcPts val="675"/>
              </a:spcBef>
              <a:buFont typeface="Wingdings"/>
              <a:buChar char=""/>
              <a:tabLst>
                <a:tab pos="355600" algn="l"/>
                <a:tab pos="3776345" algn="l"/>
                <a:tab pos="647319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 прошедшие ГИА-9</a:t>
            </a:r>
            <a:r>
              <a:rPr sz="2800" spc="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или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получившие	неудовлетворительные 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результаты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 ГИА-9	более,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 чем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 двум предметам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или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получившие </a:t>
            </a:r>
            <a:r>
              <a:rPr sz="2800" spc="-6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повторно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неудовлетворительные</a:t>
            </a:r>
            <a:r>
              <a:rPr sz="2800" spc="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результаты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в резервные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сроки;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886200" y="457200"/>
            <a:ext cx="7162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Апелляция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492821"/>
            <a:ext cx="11119485" cy="3776979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469900" marR="1048385" indent="-457200">
              <a:lnSpc>
                <a:spcPct val="80000"/>
              </a:lnSpc>
              <a:spcBef>
                <a:spcPts val="7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нарушении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установленного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порядка проведения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экзамена</a:t>
            </a:r>
            <a:r>
              <a:rPr sz="2800" spc="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 </a:t>
            </a:r>
            <a:r>
              <a:rPr sz="2800" spc="-6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учебному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предмету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(в день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экзамена,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покидая</a:t>
            </a:r>
            <a:r>
              <a:rPr sz="2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ППЭ)</a:t>
            </a:r>
            <a:endParaRPr sz="2800" dirty="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80000"/>
              </a:lnSpc>
              <a:spcBef>
                <a:spcPts val="67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несогласии</a:t>
            </a:r>
            <a:r>
              <a:rPr sz="2800" spc="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выставленными</a:t>
            </a:r>
            <a:r>
              <a:rPr sz="2800" spc="4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баллами</a:t>
            </a:r>
            <a:r>
              <a:rPr sz="2800" spc="4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(в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течение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2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рабочих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дней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со </a:t>
            </a:r>
            <a:r>
              <a:rPr sz="2800" spc="-6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дня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объявления</a:t>
            </a:r>
            <a:r>
              <a:rPr sz="2800" spc="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результатов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ГИА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 соответствующему</a:t>
            </a:r>
            <a:r>
              <a:rPr sz="2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предмету)</a:t>
            </a:r>
            <a:endParaRPr sz="2800" dirty="0">
              <a:latin typeface="Times New Roman"/>
              <a:cs typeface="Times New Roman"/>
            </a:endParaRPr>
          </a:p>
          <a:p>
            <a:pPr marL="1957070">
              <a:lnSpc>
                <a:spcPct val="100000"/>
              </a:lnSpc>
              <a:spcBef>
                <a:spcPts val="1320"/>
              </a:spcBef>
            </a:pPr>
            <a:r>
              <a:rPr sz="2800" b="1" u="heavy" spc="-10" dirty="0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Апелляция</a:t>
            </a:r>
            <a:r>
              <a:rPr sz="2800" b="1" spc="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не</a:t>
            </a:r>
            <a:r>
              <a:rPr sz="2800" b="1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рассматривается</a:t>
            </a:r>
            <a:r>
              <a:rPr sz="2800" b="1" spc="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u="heavy" spc="-5" dirty="0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по</a:t>
            </a:r>
            <a:r>
              <a:rPr sz="2800" b="1" u="heavy" spc="10" dirty="0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-5" dirty="0">
                <a:solidFill>
                  <a:srgbClr val="000066"/>
                </a:solidFill>
                <a:uFill>
                  <a:solidFill>
                    <a:srgbClr val="000066"/>
                  </a:solidFill>
                </a:uFill>
                <a:latin typeface="Times New Roman"/>
                <a:cs typeface="Times New Roman"/>
              </a:rPr>
              <a:t>вопросам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Содержания и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структуры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КИМ</a:t>
            </a:r>
            <a:endParaRPr sz="2800" dirty="0">
              <a:latin typeface="Times New Roman"/>
              <a:cs typeface="Times New Roman"/>
            </a:endParaRPr>
          </a:p>
          <a:p>
            <a:pPr marL="469900" marR="1161415" indent="-457200">
              <a:lnSpc>
                <a:spcPct val="80000"/>
              </a:lnSpc>
              <a:spcBef>
                <a:spcPts val="675"/>
              </a:spcBef>
              <a:buAutoNum type="arabicPeriod"/>
              <a:tabLst>
                <a:tab pos="469265" algn="l"/>
                <a:tab pos="469900" algn="l"/>
                <a:tab pos="235966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Связанным	с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нарушением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0066"/>
                </a:solidFill>
                <a:latin typeface="Times New Roman"/>
                <a:cs typeface="Times New Roman"/>
              </a:rPr>
              <a:t>обучающимся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требований Порядка </a:t>
            </a:r>
            <a:r>
              <a:rPr sz="2800" spc="-6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проведения</a:t>
            </a:r>
            <a:r>
              <a:rPr sz="28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ГИА</a:t>
            </a:r>
            <a:endParaRPr sz="28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Неправильного</a:t>
            </a:r>
            <a:r>
              <a:rPr sz="2800" spc="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оформления</a:t>
            </a:r>
            <a:r>
              <a:rPr sz="28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0066"/>
                </a:solidFill>
                <a:latin typeface="Times New Roman"/>
                <a:cs typeface="Times New Roman"/>
              </a:rPr>
              <a:t>экзаменационной работы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935665" y="392985"/>
            <a:ext cx="4800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Аттестат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140" y="1244600"/>
            <a:ext cx="62407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1.	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Аттестат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выдается,</a:t>
            </a:r>
            <a:r>
              <a:rPr sz="2400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если</a:t>
            </a:r>
            <a:r>
              <a:rPr sz="2400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обучающийся</a:t>
            </a:r>
            <a:r>
              <a:rPr sz="2400" spc="-5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сдал</a:t>
            </a:r>
            <a:endParaRPr sz="2400">
              <a:latin typeface="Times New Roman"/>
              <a:cs typeface="Times New Roman"/>
            </a:endParaRPr>
          </a:p>
          <a:p>
            <a:pPr marL="2685415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4</a:t>
            </a:r>
            <a:r>
              <a:rPr sz="24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экзамена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1976120"/>
            <a:ext cx="254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2.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8923" y="1976120"/>
            <a:ext cx="62934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4195" algn="l"/>
                <a:tab pos="2600325" algn="l"/>
                <a:tab pos="3065145" algn="l"/>
                <a:tab pos="4500245" algn="l"/>
                <a:tab pos="5210810" algn="l"/>
              </a:tabLst>
            </a:pP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В	соо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тв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е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с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т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в</a:t>
            </a:r>
            <a:r>
              <a:rPr sz="2400" spc="10" dirty="0">
                <a:solidFill>
                  <a:srgbClr val="002060"/>
                </a:solidFill>
                <a:latin typeface="Times New Roman"/>
                <a:cs typeface="Times New Roman"/>
              </a:rPr>
              <a:t>и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	с	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п</a:t>
            </a:r>
            <a:r>
              <a:rPr sz="2400" spc="20" dirty="0">
                <a:solidFill>
                  <a:srgbClr val="002060"/>
                </a:solidFill>
                <a:latin typeface="Times New Roman"/>
                <a:cs typeface="Times New Roman"/>
              </a:rPr>
              <a:t>у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нкт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ом	5.3	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П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ри</a:t>
            </a:r>
            <a:r>
              <a:rPr sz="2400" spc="-40" dirty="0">
                <a:solidFill>
                  <a:srgbClr val="002060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аза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2268728"/>
            <a:ext cx="6853555" cy="360997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675"/>
              </a:spcBef>
            </a:pP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Минпросвещения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России 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от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05.10.2020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N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546 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(ред.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Times New Roman"/>
                <a:cs typeface="Times New Roman"/>
              </a:rPr>
              <a:t>от</a:t>
            </a:r>
            <a:r>
              <a:rPr sz="2400" spc="-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22.05.2023)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"Об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утверждении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Порядка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заполнения, 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учета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 </a:t>
            </a:r>
            <a:r>
              <a:rPr sz="2400" spc="-20" dirty="0">
                <a:solidFill>
                  <a:srgbClr val="002060"/>
                </a:solidFill>
                <a:latin typeface="Times New Roman"/>
                <a:cs typeface="Times New Roman"/>
              </a:rPr>
              <a:t>выдачи </a:t>
            </a:r>
            <a:r>
              <a:rPr sz="2400" spc="-10" dirty="0">
                <a:solidFill>
                  <a:srgbClr val="002060"/>
                </a:solidFill>
                <a:latin typeface="Times New Roman"/>
                <a:cs typeface="Times New Roman"/>
              </a:rPr>
              <a:t>аттестатов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об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основном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общем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и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среднем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общем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образовании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и</a:t>
            </a:r>
            <a:r>
              <a:rPr sz="2400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Times New Roman"/>
                <a:cs typeface="Times New Roman"/>
              </a:rPr>
              <a:t>их </a:t>
            </a: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Times New Roman"/>
                <a:cs typeface="Times New Roman"/>
              </a:rPr>
              <a:t>дубликатов»</a:t>
            </a:r>
            <a:r>
              <a:rPr sz="2400" spc="-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итоговые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отметки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за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класс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по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русскому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языку,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математике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и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двум</a:t>
            </a:r>
            <a:r>
              <a:rPr sz="2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учебным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предметам,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сдаваемым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по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выбору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обучающегося,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определяются как среднее арифметическое годовой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и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экзаменационной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отметок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выпускника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и 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выставляются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в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аттестат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целыми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числами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в </a:t>
            </a:r>
            <a:r>
              <a:rPr sz="2400" spc="-5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соответствии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с</a:t>
            </a:r>
            <a:r>
              <a:rPr sz="2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правилами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FF0000"/>
                </a:solidFill>
                <a:latin typeface="Times New Roman"/>
                <a:cs typeface="Times New Roman"/>
              </a:rPr>
              <a:t>математического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округления</a:t>
            </a:r>
            <a:r>
              <a:rPr lang="ru-RU" sz="2400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3800" y="1752600"/>
            <a:ext cx="4381499" cy="4128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42875"/>
            <a:ext cx="5505450" cy="757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imes New Roman"/>
                <a:cs typeface="Times New Roman"/>
              </a:rPr>
              <a:t>А</a:t>
            </a:r>
            <a:r>
              <a:rPr sz="3600" spc="-5" dirty="0">
                <a:latin typeface="Times New Roman"/>
                <a:cs typeface="Times New Roman"/>
              </a:rPr>
              <a:t>ттеста</a:t>
            </a:r>
            <a:r>
              <a:rPr sz="3600" dirty="0">
                <a:latin typeface="Times New Roman"/>
                <a:cs typeface="Times New Roman"/>
              </a:rPr>
              <a:t>т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1610" y="1960086"/>
          <a:ext cx="11203305" cy="3936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5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9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Предмет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9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класс</a:t>
                      </a:r>
                      <a:r>
                        <a:rPr sz="1800" b="1" spc="-1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год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Экзамен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Аттестат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Русский</a:t>
                      </a:r>
                      <a:r>
                        <a:rPr sz="2400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язык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Литература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2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сдавался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География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Алгебра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350">
                        <a:latin typeface="Times New Roman"/>
                        <a:cs typeface="Times New Roman"/>
                      </a:endParaRPr>
                    </a:p>
                    <a:p>
                      <a:pPr marL="350520">
                        <a:lnSpc>
                          <a:spcPct val="100000"/>
                        </a:lnSpc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Математика</a:t>
                      </a:r>
                      <a:r>
                        <a:rPr sz="2400" spc="-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350">
                        <a:latin typeface="Times New Roman"/>
                        <a:cs typeface="Times New Roman"/>
                      </a:endParaRPr>
                    </a:p>
                    <a:p>
                      <a:pPr marL="312420">
                        <a:lnSpc>
                          <a:spcPct val="100000"/>
                        </a:lnSpc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Математика</a:t>
                      </a:r>
                      <a:r>
                        <a:rPr sz="2400" spc="-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Геометрия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Вероятность</a:t>
                      </a:r>
                      <a:r>
                        <a:rPr sz="2400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2400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статистика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14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Музыка,</a:t>
                      </a:r>
                      <a:r>
                        <a:rPr sz="2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ИЗО,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ОДНКНР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78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46685" marR="139700" indent="1416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За последний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год</a:t>
                      </a:r>
                      <a:r>
                        <a:rPr sz="24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изучения</a:t>
                      </a:r>
                      <a:r>
                        <a:rPr sz="24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-5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14"/>
                        </a:spcBef>
                      </a:pP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2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сдается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78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14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178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object 2"/>
          <p:cNvSpPr txBox="1">
            <a:spLocks/>
          </p:cNvSpPr>
          <p:nvPr/>
        </p:nvSpPr>
        <p:spPr>
          <a:xfrm>
            <a:off x="1676400" y="542009"/>
            <a:ext cx="9448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spc="-5" dirty="0" smtClean="0">
                <a:solidFill>
                  <a:srgbClr val="2B378B"/>
                </a:solidFill>
                <a:latin typeface="Palatino Linotype"/>
                <a:ea typeface="+mn-ea"/>
              </a:rPr>
              <a:t>Выставление отметок в аттестат</a:t>
            </a:r>
            <a:r>
              <a:rPr lang="ru-RU" sz="3200" kern="0" dirty="0" smtClean="0"/>
              <a:t>:</a:t>
            </a:r>
            <a:endParaRPr lang="ru-RU" sz="32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883918" y="643633"/>
            <a:ext cx="1031748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0975" algn="l"/>
              </a:tabLst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Осуществление подготовки	</a:t>
            </a:r>
            <a:r>
              <a:rPr lang="ru-RU" sz="3600" kern="1200" spc="-5" dirty="0" smtClean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 </a:t>
            </a:r>
            <a:r>
              <a:rPr sz="3600" kern="1200" spc="-5" dirty="0" smtClean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к </a:t>
            </a:r>
            <a:r>
              <a:rPr lang="ru-RU" sz="3600" kern="1200" spc="-5" dirty="0" smtClean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ОГЭ и ГВЭ</a:t>
            </a:r>
            <a:r>
              <a:rPr spc="-5" dirty="0" smtClean="0">
                <a:latin typeface="Times New Roman"/>
                <a:cs typeface="Times New Roman"/>
              </a:rPr>
              <a:t>ГИА-9</a:t>
            </a:r>
            <a:endParaRPr spc="-5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962" y="1981961"/>
            <a:ext cx="7962900" cy="3886200"/>
          </a:xfrm>
          <a:custGeom>
            <a:avLst/>
            <a:gdLst/>
            <a:ahLst/>
            <a:cxnLst/>
            <a:rect l="l" t="t" r="r" b="b"/>
            <a:pathLst>
              <a:path w="7962900" h="3886200">
                <a:moveTo>
                  <a:pt x="0" y="0"/>
                </a:moveTo>
                <a:lnTo>
                  <a:pt x="7962900" y="0"/>
                </a:lnTo>
                <a:lnTo>
                  <a:pt x="7962900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ln w="28956">
            <a:solidFill>
              <a:srgbClr val="FF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4500" y="1957832"/>
            <a:ext cx="7879715" cy="373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53720" indent="-4572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2B378A"/>
                </a:solidFill>
                <a:latin typeface="Times New Roman"/>
                <a:cs typeface="Times New Roman"/>
              </a:rPr>
              <a:t>На</a:t>
            </a:r>
            <a:r>
              <a:rPr sz="2400" b="1" spc="-1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уроках</a:t>
            </a:r>
            <a:r>
              <a:rPr sz="2400" b="1" spc="10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2B378A"/>
                </a:solidFill>
                <a:latin typeface="Times New Roman"/>
                <a:cs typeface="Times New Roman"/>
              </a:rPr>
              <a:t>в</a:t>
            </a:r>
            <a:r>
              <a:rPr sz="2400" b="1" spc="1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рамках</a:t>
            </a:r>
            <a:r>
              <a:rPr sz="2400" b="1" spc="10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реализации</a:t>
            </a:r>
            <a:r>
              <a:rPr sz="2400" b="1" spc="30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образовательной </a:t>
            </a:r>
            <a:r>
              <a:rPr sz="2400" b="1" spc="-58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программы</a:t>
            </a:r>
            <a:r>
              <a:rPr sz="2400" b="1" spc="1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по</a:t>
            </a:r>
            <a:r>
              <a:rPr sz="2400" b="1" spc="10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предмету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B378A"/>
              </a:buClr>
              <a:buFont typeface="Wingdings"/>
              <a:buChar char=""/>
            </a:pPr>
            <a:endParaRPr sz="2500" dirty="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sz="2400" b="1" dirty="0">
                <a:solidFill>
                  <a:srgbClr val="2B378A"/>
                </a:solidFill>
                <a:latin typeface="Times New Roman"/>
                <a:cs typeface="Times New Roman"/>
              </a:rPr>
              <a:t>В</a:t>
            </a:r>
            <a:r>
              <a:rPr sz="2400" b="1" spc="-1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 err="1">
                <a:solidFill>
                  <a:srgbClr val="2B378A"/>
                </a:solidFill>
                <a:latin typeface="Times New Roman"/>
                <a:cs typeface="Times New Roman"/>
              </a:rPr>
              <a:t>рамках</a:t>
            </a:r>
            <a:r>
              <a:rPr sz="2400" b="1" spc="1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5" dirty="0" smtClean="0">
                <a:solidFill>
                  <a:srgbClr val="2B378A"/>
                </a:solidFill>
                <a:latin typeface="Times New Roman"/>
                <a:cs typeface="Times New Roman"/>
              </a:rPr>
              <a:t>факультативных курсов</a:t>
            </a:r>
            <a:r>
              <a:rPr sz="2400" b="1" spc="-10" dirty="0" smtClean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dirty="0" smtClean="0">
                <a:solidFill>
                  <a:srgbClr val="2B378A"/>
                </a:solidFill>
                <a:latin typeface="Times New Roman"/>
                <a:cs typeface="Times New Roman"/>
              </a:rPr>
              <a:t>«</a:t>
            </a:r>
            <a:r>
              <a:rPr lang="ru-RU" sz="2400" b="1" dirty="0" smtClean="0">
                <a:solidFill>
                  <a:srgbClr val="2B378A"/>
                </a:solidFill>
                <a:latin typeface="Times New Roman"/>
                <a:cs typeface="Times New Roman"/>
              </a:rPr>
              <a:t>Учусь писать грамотно</a:t>
            </a:r>
            <a:r>
              <a:rPr sz="2400" b="1" dirty="0" smtClean="0">
                <a:solidFill>
                  <a:srgbClr val="2B378A"/>
                </a:solidFill>
                <a:latin typeface="Times New Roman"/>
                <a:cs typeface="Times New Roman"/>
              </a:rPr>
              <a:t>»</a:t>
            </a:r>
            <a:r>
              <a:rPr lang="ru-RU" sz="2400" b="1" dirty="0" smtClean="0">
                <a:solidFill>
                  <a:srgbClr val="2B378A"/>
                </a:solidFill>
                <a:latin typeface="Times New Roman"/>
                <a:cs typeface="Times New Roman"/>
              </a:rPr>
              <a:t>, «Мир квадратных уравнений», «География Иркутской области»</a:t>
            </a:r>
          </a:p>
          <a:p>
            <a:pPr marL="469900" indent="-457200">
              <a:lnSpc>
                <a:spcPct val="100000"/>
              </a:lnSpc>
              <a:buFont typeface="Wingdings"/>
              <a:buChar char=""/>
              <a:tabLst>
                <a:tab pos="469265" algn="l"/>
                <a:tab pos="469900" algn="l"/>
              </a:tabLst>
            </a:pPr>
            <a:r>
              <a:rPr lang="ru-RU" sz="2400" b="1" dirty="0" smtClean="0">
                <a:solidFill>
                  <a:srgbClr val="2B378A"/>
                </a:solidFill>
                <a:latin typeface="Times New Roman"/>
                <a:cs typeface="Times New Roman"/>
              </a:rPr>
              <a:t>В рамках консультаций по предметам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2B378A"/>
              </a:buClr>
              <a:buFont typeface="Wingdings"/>
              <a:buChar char=""/>
            </a:pPr>
            <a:endParaRPr sz="2500" dirty="0">
              <a:latin typeface="Times New Roman"/>
              <a:cs typeface="Times New Roman"/>
            </a:endParaRPr>
          </a:p>
          <a:p>
            <a:pPr marL="508000" indent="-495300">
              <a:lnSpc>
                <a:spcPct val="100000"/>
              </a:lnSpc>
              <a:buFont typeface="Wingdings"/>
              <a:buChar char=""/>
              <a:tabLst>
                <a:tab pos="507365" algn="l"/>
                <a:tab pos="508000" algn="l"/>
              </a:tabLst>
            </a:pP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Промежуточный</a:t>
            </a:r>
            <a:r>
              <a:rPr sz="2400" b="1" spc="-1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мониторинг</a:t>
            </a:r>
            <a:r>
              <a:rPr sz="2400" b="1" spc="25" dirty="0">
                <a:solidFill>
                  <a:srgbClr val="2B378A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готовности</a:t>
            </a:r>
            <a:r>
              <a:rPr sz="2400" b="1" dirty="0">
                <a:solidFill>
                  <a:srgbClr val="2B378A"/>
                </a:solidFill>
                <a:latin typeface="Times New Roman"/>
                <a:cs typeface="Times New Roman"/>
              </a:rPr>
              <a:t> к</a:t>
            </a:r>
            <a:r>
              <a:rPr sz="2400" b="1" spc="-5" dirty="0">
                <a:solidFill>
                  <a:srgbClr val="2B378A"/>
                </a:solidFill>
                <a:latin typeface="Times New Roman"/>
                <a:cs typeface="Times New Roman"/>
              </a:rPr>
              <a:t> ГИА:</a:t>
            </a:r>
            <a:endParaRPr sz="24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Wingdings"/>
              <a:buChar char=""/>
              <a:tabLst>
                <a:tab pos="355600" algn="l"/>
              </a:tabLst>
            </a:pPr>
            <a:r>
              <a:rPr sz="2400" spc="-5" dirty="0" err="1" smtClean="0">
                <a:latin typeface="Times New Roman"/>
                <a:cs typeface="Times New Roman"/>
              </a:rPr>
              <a:t>тренировочные</a:t>
            </a:r>
            <a:r>
              <a:rPr sz="2400" spc="25" dirty="0" smtClean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мероприятия</a:t>
            </a:r>
            <a:r>
              <a:rPr sz="2400" dirty="0">
                <a:latin typeface="Times New Roman"/>
                <a:cs typeface="Times New Roman"/>
              </a:rPr>
              <a:t> в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формате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ОГЭ</a:t>
            </a:r>
            <a:r>
              <a:rPr sz="2400" dirty="0">
                <a:latin typeface="Times New Roman"/>
                <a:cs typeface="Times New Roman"/>
              </a:rPr>
              <a:t> в</a:t>
            </a:r>
            <a:r>
              <a:rPr sz="2400" spc="10" dirty="0"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latin typeface="Times New Roman"/>
                <a:cs typeface="Times New Roman"/>
              </a:rPr>
              <a:t>школе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35923" y="2078735"/>
            <a:ext cx="3288791" cy="2990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3413"/>
            <a:ext cx="10668000" cy="1107996"/>
          </a:xfrm>
        </p:spPr>
        <p:txBody>
          <a:bodyPr/>
          <a:lstStyle/>
          <a:p>
            <a:pPr algn="ctr"/>
            <a:r>
              <a:rPr lang="ru-RU"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Индивидуальный итоговой проект как требование ФГОС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172299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spc="-5" dirty="0">
                <a:latin typeface="Palatino Linotype"/>
                <a:cs typeface="Palatino Linotype"/>
              </a:rPr>
              <a:t>Выполнение ИИП является обязательной частью учебной деятельности девятиклассников, обучающихся по федеральному государственному стандарту основного общего образования, его невыполнение равнозначно получению неудовлетворительной отметки по любому учебному предмету.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9" y="1553528"/>
            <a:ext cx="6149669" cy="455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314801"/>
            <a:ext cx="7934197" cy="685800"/>
          </a:xfrm>
        </p:spPr>
        <p:txBody>
          <a:bodyPr/>
          <a:lstStyle/>
          <a:p>
            <a:r>
              <a:rPr lang="ru-RU" sz="4000" kern="1200" spc="-5" dirty="0" smtClean="0">
                <a:solidFill>
                  <a:srgbClr val="2B378B"/>
                </a:solidFill>
                <a:latin typeface="Palatino Linotype"/>
              </a:rPr>
              <a:t>Требования к проекту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81800" y="1193556"/>
            <a:ext cx="5206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Определение проблемы</a:t>
            </a:r>
          </a:p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Определение цели, направленной на решение проблемы</a:t>
            </a:r>
          </a:p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 Формулировка задач</a:t>
            </a:r>
          </a:p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Теоретическое обоснование проекта</a:t>
            </a:r>
          </a:p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Создание проектного продукта</a:t>
            </a:r>
          </a:p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Оформление работы в соответствии с требованиями</a:t>
            </a:r>
          </a:p>
          <a:p>
            <a:pPr marL="342900" indent="-342900">
              <a:buAutoNum type="arabicPeriod"/>
            </a:pPr>
            <a:r>
              <a:rPr lang="ru-RU" sz="2400" b="1" spc="-5" dirty="0" smtClean="0">
                <a:latin typeface="Palatino Linotype"/>
                <a:cs typeface="Palatino Linotype"/>
              </a:rPr>
              <a:t>Презентация (публичное представление результатов работы)</a:t>
            </a:r>
            <a:endParaRPr lang="ru-RU" sz="2400" b="1" spc="-5" dirty="0">
              <a:latin typeface="Palatino Linotype"/>
              <a:cs typeface="Palatino Linotype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3" y="1193556"/>
            <a:ext cx="6157547" cy="4618159"/>
          </a:xfrm>
        </p:spPr>
      </p:pic>
    </p:spTree>
    <p:extLst>
      <p:ext uri="{BB962C8B-B14F-4D97-AF65-F5344CB8AC3E}">
        <p14:creationId xmlns:p14="http://schemas.microsoft.com/office/powerpoint/2010/main" val="9483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5505196" cy="553998"/>
          </a:xfrm>
        </p:spPr>
        <p:txBody>
          <a:bodyPr/>
          <a:lstStyle/>
          <a:p>
            <a:r>
              <a:rPr lang="ru-RU" sz="3600" kern="1200" spc="-5" dirty="0" smtClean="0">
                <a:solidFill>
                  <a:srgbClr val="2B378B"/>
                </a:solidFill>
                <a:latin typeface="Palatino Linotype"/>
              </a:rPr>
              <a:t>Отметка за проект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228600" y="1445578"/>
            <a:ext cx="6477000" cy="4431983"/>
          </a:xfrm>
        </p:spPr>
        <p:txBody>
          <a:bodyPr/>
          <a:lstStyle/>
          <a:p>
            <a:r>
              <a:rPr lang="ru-RU" sz="2400" dirty="0" smtClean="0"/>
              <a:t>      Общая </a:t>
            </a:r>
            <a:r>
              <a:rPr lang="ru-RU" sz="2400" dirty="0"/>
              <a:t>оценка проектной работы заносится в оценочный лист индивидуального итогового проекта учащегося </a:t>
            </a:r>
            <a:r>
              <a:rPr lang="ru-RU" sz="2400" dirty="0" smtClean="0"/>
              <a:t> </a:t>
            </a:r>
            <a:r>
              <a:rPr lang="ru-RU" sz="2400" dirty="0"/>
              <a:t>и вкладывается в портфель достижений учащихся.</a:t>
            </a:r>
          </a:p>
          <a:p>
            <a:r>
              <a:rPr lang="ru-RU" sz="2400" dirty="0" smtClean="0"/>
              <a:t>       Протокол </a:t>
            </a:r>
            <a:r>
              <a:rPr lang="ru-RU" sz="2400" dirty="0"/>
              <a:t>защиты индивидуальных итоговых проектов учащихся содержит информацию </a:t>
            </a:r>
            <a:r>
              <a:rPr lang="ru-RU" sz="2400" dirty="0" smtClean="0"/>
              <a:t>о теме проекта, руководителе и об итоговой оценке проекта.</a:t>
            </a:r>
          </a:p>
          <a:p>
            <a:r>
              <a:rPr lang="ru-RU" sz="2400" dirty="0" smtClean="0"/>
              <a:t>      Отметка за защиту проекта выставляется в электронный журнал как итоговая отметка за курс «Индивидуальный проект», а также в аттестат об основном общем образовании.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405" y="1219201"/>
            <a:ext cx="3818624" cy="48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3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8001000" cy="337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91200" y="990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https://sh10-irkutsk-r138.gosweb.gosuslugi.ru/roditelyam-i-uchenikam/gosudarstvennaya-itogovaya-attestatsiya</a:t>
            </a:r>
            <a:r>
              <a:rPr lang="en-US" dirty="0" smtClean="0">
                <a:hlinkClick r:id="rId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4114800"/>
            <a:ext cx="9677400" cy="206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9922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8467597" cy="984885"/>
          </a:xfrm>
        </p:spPr>
        <p:txBody>
          <a:bodyPr/>
          <a:lstStyle/>
          <a:p>
            <a:pPr algn="ctr"/>
            <a:r>
              <a:rPr lang="ru-RU" sz="3200" kern="1200" spc="-5" dirty="0">
                <a:solidFill>
                  <a:srgbClr val="2B378B"/>
                </a:solidFill>
                <a:latin typeface="Palatino Linotype"/>
                <a:cs typeface="Palatino Linotype"/>
              </a:rPr>
              <a:t>Индивидуальный итоговой проект как требование ФГОС</a:t>
            </a:r>
            <a:endParaRPr lang="ru-RU" sz="3200" dirty="0"/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539241" y="1371600"/>
            <a:ext cx="5608320" cy="4801314"/>
          </a:xfrm>
        </p:spPr>
        <p:txBody>
          <a:bodyPr/>
          <a:lstStyle/>
          <a:p>
            <a:r>
              <a:rPr lang="ru-RU" sz="2400" dirty="0" smtClean="0"/>
              <a:t>         Проектная деятельность является важной развивающей частью учебного плана. Её ведение вдохновляет учеников и позволяет им получить дополнительные знания, умения, навыки и компетенции.</a:t>
            </a:r>
          </a:p>
          <a:p>
            <a:r>
              <a:rPr lang="ru-RU" sz="2400" dirty="0" smtClean="0"/>
              <a:t>      Умение делать качественные проекты </a:t>
            </a:r>
            <a:r>
              <a:rPr lang="ru-RU" sz="2400" b="1" dirty="0" smtClean="0"/>
              <a:t>пригодится детям и для дальнейшей учёбы и карьеры</a:t>
            </a:r>
            <a:r>
              <a:rPr lang="ru-RU" sz="2400" dirty="0" smtClean="0"/>
              <a:t>. И уже в школьные годы успешные авторы проектов могут побеждать на конкурсах и конференциях, получая призы, денежное вознаграждение и возможность стать частью интересного сообщества.</a:t>
            </a:r>
            <a:endParaRPr lang="ru-RU" sz="2400" dirty="0"/>
          </a:p>
        </p:txBody>
      </p:sp>
      <p:sp>
        <p:nvSpPr>
          <p:cNvPr id="8" name="Объект 2"/>
          <p:cNvSpPr>
            <a:spLocks noGrp="1"/>
          </p:cNvSpPr>
          <p:nvPr>
            <p:ph sz="half" idx="2"/>
          </p:nvPr>
        </p:nvSpPr>
        <p:spPr>
          <a:xfrm>
            <a:off x="6147561" y="1354015"/>
            <a:ext cx="5608320" cy="4739759"/>
          </a:xfrm>
        </p:spPr>
        <p:txBody>
          <a:bodyPr/>
          <a:lstStyle/>
          <a:p>
            <a:r>
              <a:rPr lang="ru-RU" sz="2400" dirty="0" smtClean="0"/>
              <a:t>         </a:t>
            </a:r>
            <a:r>
              <a:rPr lang="ru-RU" sz="2800" dirty="0" smtClean="0"/>
              <a:t>Выполнение индивидуального итогового проекта </a:t>
            </a:r>
            <a:r>
              <a:rPr lang="ru-RU" sz="2800" dirty="0" smtClean="0">
                <a:solidFill>
                  <a:srgbClr val="FF0000"/>
                </a:solidFill>
              </a:rPr>
              <a:t>обязательно для всех обучающихся по Основной общеобразовательной программе.</a:t>
            </a:r>
          </a:p>
          <a:p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/>
              <a:t>        </a:t>
            </a:r>
            <a:r>
              <a:rPr lang="ru-RU" sz="2800" dirty="0" smtClean="0">
                <a:solidFill>
                  <a:srgbClr val="FF0000"/>
                </a:solidFill>
              </a:rPr>
              <a:t>По желанию </a:t>
            </a:r>
            <a:r>
              <a:rPr lang="ru-RU" sz="2800" dirty="0" smtClean="0"/>
              <a:t>могут выполнять индивидуальный итоговый проект учащиеся, </a:t>
            </a:r>
            <a:r>
              <a:rPr lang="ru-RU" sz="2800" dirty="0" smtClean="0">
                <a:solidFill>
                  <a:srgbClr val="FF0000"/>
                </a:solidFill>
              </a:rPr>
              <a:t>имеющие заключение ПМПК</a:t>
            </a:r>
            <a:r>
              <a:rPr lang="ru-RU" sz="2800" dirty="0" smtClean="0"/>
              <a:t> об обучении по </a:t>
            </a:r>
            <a:r>
              <a:rPr lang="ru-RU" sz="2800" dirty="0" smtClean="0">
                <a:solidFill>
                  <a:srgbClr val="FF0000"/>
                </a:solidFill>
              </a:rPr>
              <a:t>Адаптированной общеобразовательной программе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916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878" y="152400"/>
            <a:ext cx="9842119" cy="984885"/>
          </a:xfrm>
        </p:spPr>
        <p:txBody>
          <a:bodyPr/>
          <a:lstStyle/>
          <a:p>
            <a:pPr algn="ctr"/>
            <a:r>
              <a:rPr lang="ru-RU" sz="3200" kern="1200" spc="-5" dirty="0" smtClean="0">
                <a:solidFill>
                  <a:srgbClr val="2B378B"/>
                </a:solidFill>
                <a:latin typeface="Palatino Linotype"/>
              </a:rPr>
              <a:t>Защита индивидуального итогового проекта</a:t>
            </a:r>
            <a:endParaRPr lang="ru-RU" sz="3200" dirty="0"/>
          </a:p>
        </p:txBody>
      </p:sp>
      <p:sp>
        <p:nvSpPr>
          <p:cNvPr id="6" name="Объект 2"/>
          <p:cNvSpPr>
            <a:spLocks noGrp="1"/>
          </p:cNvSpPr>
          <p:nvPr>
            <p:ph sz="half" idx="2"/>
          </p:nvPr>
        </p:nvSpPr>
        <p:spPr>
          <a:xfrm>
            <a:off x="228600" y="665504"/>
            <a:ext cx="5608320" cy="6278642"/>
          </a:xfrm>
        </p:spPr>
        <p:txBody>
          <a:bodyPr/>
          <a:lstStyle/>
          <a:p>
            <a:r>
              <a:rPr lang="ru-RU" sz="2400" dirty="0" smtClean="0"/>
              <a:t>         Защита проекта проходит в присутствии комиссии, в состав которой входят учителя-предметники. </a:t>
            </a:r>
          </a:p>
          <a:p>
            <a:r>
              <a:rPr lang="ru-RU" sz="2400" dirty="0" smtClean="0"/>
              <a:t>      На защите имеют право присутствовать (без права совещательного голоса и оценки) руководители проекта, классные руководители и законные представители учащихся.</a:t>
            </a:r>
          </a:p>
          <a:p>
            <a:r>
              <a:rPr lang="ru-RU" sz="2400" dirty="0" smtClean="0"/>
              <a:t>        На защиту отводится 7 минут, 3 минуты на вопросы комиссии.</a:t>
            </a:r>
          </a:p>
          <a:p>
            <a:r>
              <a:rPr lang="ru-RU" sz="2400" dirty="0" smtClean="0"/>
              <a:t>       На защиту выносятся сведения о проблеме, цели, задачах, этапах работы над проектом и проекте. Теоретические сведения не защищаются.</a:t>
            </a:r>
          </a:p>
          <a:p>
            <a:r>
              <a:rPr lang="ru-RU" sz="2400" dirty="0" smtClean="0"/>
              <a:t>      Защита без предъявления письменной работы, отзыва руководителя и продукта не проводится.</a:t>
            </a:r>
            <a:endParaRPr lang="ru-RU" sz="2400" dirty="0"/>
          </a:p>
        </p:txBody>
      </p:sp>
      <p:sp>
        <p:nvSpPr>
          <p:cNvPr id="8" name="Объект 2"/>
          <p:cNvSpPr>
            <a:spLocks noGrp="1"/>
          </p:cNvSpPr>
          <p:nvPr>
            <p:ph sz="half" idx="2"/>
          </p:nvPr>
        </p:nvSpPr>
        <p:spPr>
          <a:xfrm>
            <a:off x="6172200" y="1219200"/>
            <a:ext cx="5608320" cy="4739759"/>
          </a:xfrm>
        </p:spPr>
        <p:txBody>
          <a:bodyPr/>
          <a:lstStyle/>
          <a:p>
            <a:r>
              <a:rPr lang="ru-RU" sz="2400" dirty="0" smtClean="0"/>
              <a:t>         </a:t>
            </a:r>
            <a:r>
              <a:rPr lang="ru-RU" sz="2800" dirty="0" smtClean="0"/>
              <a:t>Выполнение индивидуального итогового проекта </a:t>
            </a:r>
            <a:r>
              <a:rPr lang="ru-RU" sz="2800" dirty="0" smtClean="0">
                <a:solidFill>
                  <a:srgbClr val="FF0000"/>
                </a:solidFill>
              </a:rPr>
              <a:t>обязательно для всех обучающихся по Основной общеобразовательной программе.</a:t>
            </a:r>
          </a:p>
          <a:p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/>
              <a:t>        </a:t>
            </a:r>
            <a:r>
              <a:rPr lang="ru-RU" sz="2800" dirty="0" smtClean="0">
                <a:solidFill>
                  <a:srgbClr val="FF0000"/>
                </a:solidFill>
              </a:rPr>
              <a:t>По желанию </a:t>
            </a:r>
            <a:r>
              <a:rPr lang="ru-RU" sz="2800" dirty="0" smtClean="0"/>
              <a:t>могут выполнять индивидуальный итоговый проект учащиеся, </a:t>
            </a:r>
            <a:r>
              <a:rPr lang="ru-RU" sz="2800" dirty="0" smtClean="0">
                <a:solidFill>
                  <a:srgbClr val="FF0000"/>
                </a:solidFill>
              </a:rPr>
              <a:t>имеющие заключение ПМПК</a:t>
            </a:r>
            <a:r>
              <a:rPr lang="ru-RU" sz="2800" dirty="0" smtClean="0"/>
              <a:t> об обучении по </a:t>
            </a:r>
            <a:r>
              <a:rPr lang="ru-RU" sz="2800" dirty="0" smtClean="0">
                <a:solidFill>
                  <a:srgbClr val="FF0000"/>
                </a:solidFill>
              </a:rPr>
              <a:t>Адаптированной общеобразовательной программе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762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3012"/>
          <a:stretch/>
        </p:blipFill>
        <p:spPr>
          <a:xfrm>
            <a:off x="401238" y="152401"/>
            <a:ext cx="2758231" cy="3733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04800"/>
            <a:ext cx="4090958" cy="426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073" y="152400"/>
            <a:ext cx="4229658" cy="3443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6203"/>
          <a:stretch/>
        </p:blipFill>
        <p:spPr>
          <a:xfrm>
            <a:off x="2926179" y="3705225"/>
            <a:ext cx="4600036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262525"/>
              </p:ext>
            </p:extLst>
          </p:nvPr>
        </p:nvGraphicFramePr>
        <p:xfrm>
          <a:off x="1066800" y="381000"/>
          <a:ext cx="99060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259111086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843807643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3372033591"/>
                    </a:ext>
                  </a:extLst>
                </a:gridCol>
              </a:tblGrid>
              <a:tr h="765135"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chemeClr val="tx1"/>
                          </a:solidFill>
                        </a:rPr>
                        <a:t>Класс</a:t>
                      </a:r>
                      <a:endParaRPr lang="ru-RU" sz="4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chemeClr val="tx1"/>
                          </a:solidFill>
                        </a:rPr>
                        <a:t>Количество учащихся,</a:t>
                      </a:r>
                      <a:r>
                        <a:rPr lang="ru-RU" sz="4000" b="0" baseline="0" dirty="0" smtClean="0">
                          <a:solidFill>
                            <a:schemeClr val="tx1"/>
                          </a:solidFill>
                        </a:rPr>
                        <a:t> защищающих проект</a:t>
                      </a:r>
                      <a:endParaRPr lang="ru-RU" sz="4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0" dirty="0" smtClean="0">
                          <a:solidFill>
                            <a:schemeClr val="tx1"/>
                          </a:solidFill>
                        </a:rPr>
                        <a:t>Количество защитивших проект на 22.01.2025</a:t>
                      </a:r>
                      <a:endParaRPr lang="ru-RU" sz="4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435518"/>
                  </a:ext>
                </a:extLst>
              </a:tr>
              <a:tr h="443293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9а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621145"/>
                  </a:ext>
                </a:extLst>
              </a:tr>
              <a:tr h="443293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9б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913816"/>
                  </a:ext>
                </a:extLst>
              </a:tr>
              <a:tr h="443293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9в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5659"/>
                  </a:ext>
                </a:extLst>
              </a:tr>
              <a:tr h="443293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9к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497521"/>
                  </a:ext>
                </a:extLst>
              </a:tr>
              <a:tr h="443293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lang="ru-RU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ru-RU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771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008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38100"/>
            <a:ext cx="9077325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828800" y="2438400"/>
            <a:ext cx="8001000" cy="830997"/>
          </a:xfrm>
        </p:spPr>
        <p:txBody>
          <a:bodyPr/>
          <a:lstStyle/>
          <a:p>
            <a:r>
              <a:rPr lang="ru-RU" sz="5400" kern="1200" spc="-5" dirty="0">
                <a:solidFill>
                  <a:srgbClr val="2B378B"/>
                </a:solidFill>
                <a:latin typeface="Palatino Linotype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1131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" y="1752600"/>
            <a:ext cx="10972800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Минпросвещения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России,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Рособрнадзора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 232/551 от 04.04.2023 г.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Порядка проведения государственной итоговой аттестации по образовательным программам основного общего образования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Приказ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 788/2090 от 11.11.2024 г.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единого расписания и продолжительности проведения основного государственного экзамена по каждому учебному предмету, требований к использованию средств обучения и воспитания при его проведении в 2025 году»,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Приложение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письму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Рособрнадзора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29.10.2024 № 02-311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«Рекомендации по организации и проведению итогового собеседования по русскому языку в 2025 году»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1524000" y="533400"/>
            <a:ext cx="95976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3600" kern="1200" spc="-5" smtClean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Нормативные правовые документы</a:t>
            </a:r>
            <a:endParaRPr lang="ru-RU" sz="3600" kern="1200" spc="-5" dirty="0">
              <a:solidFill>
                <a:srgbClr val="2B378B"/>
              </a:solidFill>
              <a:latin typeface="Palatino Linotype"/>
              <a:ea typeface="+mn-ea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528138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3" y="5862"/>
            <a:ext cx="4505325" cy="1061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2771" b="79773"/>
          <a:stretch/>
        </p:blipFill>
        <p:spPr>
          <a:xfrm>
            <a:off x="381000" y="152401"/>
            <a:ext cx="4952999" cy="1447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33999" y="89095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obrnadzor.gov.ru/wp-content/uploads/2024/12/raspisanie-provedeniya-oge-i-gve-9-v-2025-godu.pdf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752600"/>
            <a:ext cx="9296400" cy="48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7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0"/>
            <a:ext cx="11482754" cy="47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18889"/>
          <a:stretch/>
        </p:blipFill>
        <p:spPr>
          <a:xfrm>
            <a:off x="0" y="1295400"/>
            <a:ext cx="12191999" cy="5562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210049"/>
            <a:ext cx="10820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Порядок проведения государственной итоговой  аттестации по образовательным программам основного  общего образования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5155" y="1275588"/>
            <a:ext cx="11858625" cy="5459095"/>
            <a:chOff x="105155" y="1275588"/>
            <a:chExt cx="11858625" cy="54590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155" y="4648200"/>
              <a:ext cx="1752599" cy="1293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0799" y="1600200"/>
              <a:ext cx="1752599" cy="12374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0" y="1315212"/>
              <a:ext cx="3657599" cy="53903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42922" y="1300734"/>
              <a:ext cx="3686810" cy="5419725"/>
            </a:xfrm>
            <a:custGeom>
              <a:avLst/>
              <a:gdLst/>
              <a:ahLst/>
              <a:cxnLst/>
              <a:rect l="l" t="t" r="r" b="b"/>
              <a:pathLst>
                <a:path w="3686810" h="5419725">
                  <a:moveTo>
                    <a:pt x="0" y="0"/>
                  </a:moveTo>
                  <a:lnTo>
                    <a:pt x="3686555" y="0"/>
                  </a:lnTo>
                  <a:lnTo>
                    <a:pt x="3686555" y="5419344"/>
                  </a:lnTo>
                  <a:lnTo>
                    <a:pt x="0" y="5419344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8296" y="1304544"/>
              <a:ext cx="3721607" cy="53888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63817" y="1290066"/>
              <a:ext cx="3750945" cy="5417820"/>
            </a:xfrm>
            <a:custGeom>
              <a:avLst/>
              <a:gdLst/>
              <a:ahLst/>
              <a:cxnLst/>
              <a:rect l="l" t="t" r="r" b="b"/>
              <a:pathLst>
                <a:path w="3750945" h="5417820">
                  <a:moveTo>
                    <a:pt x="0" y="0"/>
                  </a:moveTo>
                  <a:lnTo>
                    <a:pt x="3750564" y="0"/>
                  </a:lnTo>
                  <a:lnTo>
                    <a:pt x="3750564" y="5417820"/>
                  </a:lnTo>
                  <a:lnTo>
                    <a:pt x="0" y="5417820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428983" y="6549469"/>
            <a:ext cx="192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sz="1800" dirty="0">
                <a:solidFill>
                  <a:srgbClr val="953735"/>
                </a:solidFill>
                <a:latin typeface="Calibri"/>
                <a:cs typeface="Calibri"/>
              </a:rPr>
              <a:t>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0" y="304800"/>
            <a:ext cx="966647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2725" algn="l"/>
              </a:tabLst>
            </a:pPr>
            <a:r>
              <a:rPr sz="3600" kern="1200" spc="-5" dirty="0">
                <a:solidFill>
                  <a:srgbClr val="2B378B"/>
                </a:solidFill>
                <a:latin typeface="Palatino Linotype"/>
                <a:ea typeface="+mn-ea"/>
                <a:cs typeface="Palatino Linotype"/>
              </a:rPr>
              <a:t>Порядок	проведения ГИА в 2025 году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3444" y="1281683"/>
            <a:ext cx="6764020" cy="5468620"/>
            <a:chOff x="123444" y="1281683"/>
            <a:chExt cx="6764020" cy="5468620"/>
          </a:xfrm>
        </p:grpSpPr>
        <p:sp>
          <p:nvSpPr>
            <p:cNvPr id="5" name="object 5"/>
            <p:cNvSpPr/>
            <p:nvPr/>
          </p:nvSpPr>
          <p:spPr>
            <a:xfrm>
              <a:off x="5198366" y="4206239"/>
              <a:ext cx="612775" cy="457200"/>
            </a:xfrm>
            <a:custGeom>
              <a:avLst/>
              <a:gdLst/>
              <a:ahLst/>
              <a:cxnLst/>
              <a:rect l="l" t="t" r="r" b="b"/>
              <a:pathLst>
                <a:path w="612775" h="457200">
                  <a:moveTo>
                    <a:pt x="536333" y="0"/>
                  </a:moveTo>
                  <a:lnTo>
                    <a:pt x="69049" y="330"/>
                  </a:lnTo>
                  <a:lnTo>
                    <a:pt x="30200" y="15468"/>
                  </a:lnTo>
                  <a:lnTo>
                    <a:pt x="5346" y="48133"/>
                  </a:lnTo>
                  <a:lnTo>
                    <a:pt x="0" y="76200"/>
                  </a:lnTo>
                  <a:lnTo>
                    <a:pt x="330" y="388124"/>
                  </a:lnTo>
                  <a:lnTo>
                    <a:pt x="15468" y="426986"/>
                  </a:lnTo>
                  <a:lnTo>
                    <a:pt x="48120" y="451853"/>
                  </a:lnTo>
                  <a:lnTo>
                    <a:pt x="76187" y="457200"/>
                  </a:lnTo>
                  <a:lnTo>
                    <a:pt x="543458" y="456869"/>
                  </a:lnTo>
                  <a:lnTo>
                    <a:pt x="582320" y="441731"/>
                  </a:lnTo>
                  <a:lnTo>
                    <a:pt x="607174" y="409067"/>
                  </a:lnTo>
                  <a:lnTo>
                    <a:pt x="612521" y="381000"/>
                  </a:lnTo>
                  <a:lnTo>
                    <a:pt x="612190" y="69075"/>
                  </a:lnTo>
                  <a:lnTo>
                    <a:pt x="597052" y="30213"/>
                  </a:lnTo>
                  <a:lnTo>
                    <a:pt x="564400" y="5346"/>
                  </a:lnTo>
                  <a:lnTo>
                    <a:pt x="536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310640"/>
              <a:ext cx="6705599" cy="54101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922" y="1296161"/>
              <a:ext cx="6734809" cy="5439410"/>
            </a:xfrm>
            <a:custGeom>
              <a:avLst/>
              <a:gdLst/>
              <a:ahLst/>
              <a:cxnLst/>
              <a:rect l="l" t="t" r="r" b="b"/>
              <a:pathLst>
                <a:path w="6734809" h="5439409">
                  <a:moveTo>
                    <a:pt x="0" y="0"/>
                  </a:moveTo>
                  <a:lnTo>
                    <a:pt x="6734556" y="0"/>
                  </a:lnTo>
                  <a:lnTo>
                    <a:pt x="6734556" y="5439156"/>
                  </a:lnTo>
                  <a:lnTo>
                    <a:pt x="0" y="5439156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969252" y="1281683"/>
            <a:ext cx="5105400" cy="5455920"/>
            <a:chOff x="6969252" y="1281683"/>
            <a:chExt cx="5105400" cy="54559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8208" y="1310641"/>
              <a:ext cx="5047487" cy="539800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83730" y="1296161"/>
              <a:ext cx="5076825" cy="5427345"/>
            </a:xfrm>
            <a:custGeom>
              <a:avLst/>
              <a:gdLst/>
              <a:ahLst/>
              <a:cxnLst/>
              <a:rect l="l" t="t" r="r" b="b"/>
              <a:pathLst>
                <a:path w="5076825" h="5427345">
                  <a:moveTo>
                    <a:pt x="0" y="0"/>
                  </a:moveTo>
                  <a:lnTo>
                    <a:pt x="5076444" y="0"/>
                  </a:lnTo>
                  <a:lnTo>
                    <a:pt x="5076444" y="5426964"/>
                  </a:lnTo>
                  <a:lnTo>
                    <a:pt x="0" y="5426964"/>
                  </a:lnTo>
                  <a:lnTo>
                    <a:pt x="0" y="0"/>
                  </a:lnTo>
                  <a:close/>
                </a:path>
              </a:pathLst>
            </a:custGeom>
            <a:ln w="28956">
              <a:solidFill>
                <a:srgbClr val="0020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428476" y="6407150"/>
            <a:ext cx="1924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sz="1800" dirty="0">
                <a:solidFill>
                  <a:srgbClr val="8A8A8A"/>
                </a:solidFill>
                <a:latin typeface="Calibri"/>
                <a:cs typeface="Calibri"/>
              </a:rPr>
              <a:t>8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5416"/>
          <a:stretch/>
        </p:blipFill>
        <p:spPr>
          <a:xfrm>
            <a:off x="228600" y="5862"/>
            <a:ext cx="2362200" cy="1065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86" t="1882" r="55201" b="1757"/>
          <a:stretch/>
        </p:blipFill>
        <p:spPr>
          <a:xfrm>
            <a:off x="533400" y="1220857"/>
            <a:ext cx="2362200" cy="5257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000"/>
            <a:ext cx="8747350" cy="593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12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1247</Words>
  <Application>Microsoft Office PowerPoint</Application>
  <PresentationFormat>Широкоэкранный</PresentationFormat>
  <Paragraphs>222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Cambria</vt:lpstr>
      <vt:lpstr>Palatino Linotype</vt:lpstr>
      <vt:lpstr>Symbol</vt:lpstr>
      <vt:lpstr>Times New Roman</vt:lpstr>
      <vt:lpstr>Wingdings</vt:lpstr>
      <vt:lpstr>Office Theme</vt:lpstr>
      <vt:lpstr>Презентация PowerPoint</vt:lpstr>
      <vt:lpstr>Нормативные правовые документы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проведения государственной итоговой  аттестации по образовательным программам основного  общего образования</vt:lpstr>
      <vt:lpstr>Порядок проведения ГИА в 2025 году</vt:lpstr>
      <vt:lpstr>Презентация PowerPoint</vt:lpstr>
      <vt:lpstr>Презентация PowerPoint</vt:lpstr>
      <vt:lpstr>Необходимость специальных условий при проведении ГИА</vt:lpstr>
      <vt:lpstr>Порядок проведения ГИА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Допуск к  ГИА</vt:lpstr>
      <vt:lpstr>Организация и обеспечение работы  пунктов проведения экзаменов</vt:lpstr>
      <vt:lpstr>Это нужно знать</vt:lpstr>
      <vt:lpstr>Запрещается!</vt:lpstr>
      <vt:lpstr>Повторный допуск к сдаче экзаменов :</vt:lpstr>
      <vt:lpstr>Апелляция</vt:lpstr>
      <vt:lpstr>Аттестат</vt:lpstr>
      <vt:lpstr>Аттестат</vt:lpstr>
      <vt:lpstr>Осуществление подготовки  к ОГЭ и ГВЭГИА-9</vt:lpstr>
      <vt:lpstr>Индивидуальный итоговой проект как требование ФГОС</vt:lpstr>
      <vt:lpstr>Требования к проекту</vt:lpstr>
      <vt:lpstr>Отметка за проект</vt:lpstr>
      <vt:lpstr>Индивидуальный итоговой проект как требование ФГОС</vt:lpstr>
      <vt:lpstr>Защита индивидуального итогового проекта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user</cp:lastModifiedBy>
  <cp:revision>19</cp:revision>
  <dcterms:created xsi:type="dcterms:W3CDTF">2024-11-19T06:42:31Z</dcterms:created>
  <dcterms:modified xsi:type="dcterms:W3CDTF">2025-01-22T09:23:42Z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2024-09-27T00:00:00Z</vt:filetime>
  </property>
  <property fmtid="{D5CDD505-2E9C-101B-9397-08002B2CF9AE}" pid="3" name="Creator">
    <vt:lpwstr>Acrobat PDFMaker 11 для PowerPoint</vt:lpwstr>
  </property>
  <property fmtid="{D5CDD505-2E9C-101B-9397-08002B2CF9AE}" pid="4" name="LastSaved">
    <vt:filetime>2024-11-19T00:00:00Z</vt:filetime>
  </property>
</Properties>
</file>